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A58CB2-97F8-486E-BE31-2B50E65ACD8D}" type="datetimeFigureOut">
              <a:rPr lang="et-EE" smtClean="0"/>
              <a:t>22.11.2011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58CB2-97F8-486E-BE31-2B50E65ACD8D}" type="datetimeFigureOut">
              <a:rPr lang="et-EE" smtClean="0"/>
              <a:t>22.11.2011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58CB2-97F8-486E-BE31-2B50E65ACD8D}" type="datetimeFigureOut">
              <a:rPr lang="et-EE" smtClean="0"/>
              <a:t>22.11.2011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58CB2-97F8-486E-BE31-2B50E65ACD8D}" type="datetimeFigureOut">
              <a:rPr lang="et-EE" smtClean="0"/>
              <a:t>22.11.2011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58CB2-97F8-486E-BE31-2B50E65ACD8D}" type="datetimeFigureOut">
              <a:rPr lang="et-EE" smtClean="0"/>
              <a:t>22.11.2011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A58CB2-97F8-486E-BE31-2B50E65ACD8D}" type="datetimeFigureOut">
              <a:rPr lang="et-EE" smtClean="0"/>
              <a:t>22.11.2011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A58CB2-97F8-486E-BE31-2B50E65ACD8D}" type="datetimeFigureOut">
              <a:rPr lang="et-EE" smtClean="0"/>
              <a:t>22.11.2011</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A58CB2-97F8-486E-BE31-2B50E65ACD8D}" type="datetimeFigureOut">
              <a:rPr lang="et-EE" smtClean="0"/>
              <a:t>22.11.2011</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58CB2-97F8-486E-BE31-2B50E65ACD8D}" type="datetimeFigureOut">
              <a:rPr lang="et-EE" smtClean="0"/>
              <a:t>22.11.2011</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58CB2-97F8-486E-BE31-2B50E65ACD8D}" type="datetimeFigureOut">
              <a:rPr lang="et-EE" smtClean="0"/>
              <a:t>22.11.2011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58CB2-97F8-486E-BE31-2B50E65ACD8D}" type="datetimeFigureOut">
              <a:rPr lang="et-EE" smtClean="0"/>
              <a:t>22.11.2011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E525CCD5-C3F3-45DD-BFDD-950C2C048DF6}" type="slidenum">
              <a:rPr lang="et-EE" smtClean="0"/>
              <a:t>‹#›</a:t>
            </a:fld>
            <a:endParaRPr lang="et-EE"/>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58CB2-97F8-486E-BE31-2B50E65ACD8D}" type="datetimeFigureOut">
              <a:rPr lang="et-EE" smtClean="0"/>
              <a:t>22.11.2011</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5CCD5-C3F3-45DD-BFDD-950C2C048DF6}" type="slidenum">
              <a:rPr lang="et-EE" smtClean="0"/>
              <a:t>‹#›</a:t>
            </a:fld>
            <a:endParaRPr lang="et-EE"/>
          </a:p>
        </p:txBody>
      </p:sp>
      <p:sp>
        <p:nvSpPr>
          <p:cNvPr id="7" name="Rectangle 6"/>
          <p:cNvSpPr/>
          <p:nvPr/>
        </p:nvSpPr>
        <p:spPr>
          <a:xfrm>
            <a:off x="0" y="0"/>
            <a:ext cx="9144000" cy="18864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8" name="Rectangle 7"/>
          <p:cNvSpPr/>
          <p:nvPr/>
        </p:nvSpPr>
        <p:spPr>
          <a:xfrm>
            <a:off x="0" y="188640"/>
            <a:ext cx="9144000" cy="72008"/>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SR-meta-procedure</a:t>
            </a:r>
            <a:endParaRPr lang="et-EE" dirty="0"/>
          </a:p>
        </p:txBody>
      </p:sp>
      <p:sp>
        <p:nvSpPr>
          <p:cNvPr id="4" name="Subtitle 2"/>
          <p:cNvSpPr>
            <a:spLocks noGrp="1"/>
          </p:cNvSpPr>
          <p:nvPr>
            <p:ph type="subTitle" idx="1"/>
          </p:nvPr>
        </p:nvSpPr>
        <p:spPr>
          <a:xfrm>
            <a:off x="467544" y="3861048"/>
            <a:ext cx="3560440" cy="1752600"/>
          </a:xfrm>
        </p:spPr>
        <p:txBody>
          <a:bodyPr>
            <a:normAutofit/>
          </a:bodyPr>
          <a:lstStyle/>
          <a:p>
            <a:r>
              <a:rPr lang="et-EE" sz="2400" i="1" dirty="0" smtClean="0">
                <a:solidFill>
                  <a:schemeClr val="tx1"/>
                </a:solidFill>
              </a:rPr>
              <a:t>prof. </a:t>
            </a:r>
            <a:r>
              <a:rPr lang="en-US" sz="2400" dirty="0" smtClean="0">
                <a:solidFill>
                  <a:schemeClr val="tx1"/>
                </a:solidFill>
              </a:rPr>
              <a:t>Peeter </a:t>
            </a:r>
            <a:r>
              <a:rPr lang="en-US" sz="2400" dirty="0" err="1" smtClean="0">
                <a:solidFill>
                  <a:schemeClr val="tx1"/>
                </a:solidFill>
              </a:rPr>
              <a:t>Lorents</a:t>
            </a:r>
            <a:r>
              <a:rPr lang="en-US" sz="2400" dirty="0" smtClean="0">
                <a:solidFill>
                  <a:schemeClr val="tx1"/>
                </a:solidFill>
              </a:rPr>
              <a:t> </a:t>
            </a:r>
            <a:r>
              <a:rPr lang="en-US" sz="2400" i="1" dirty="0" smtClean="0">
                <a:solidFill>
                  <a:schemeClr val="tx1"/>
                </a:solidFill>
              </a:rPr>
              <a:t/>
            </a:r>
            <a:br>
              <a:rPr lang="en-US" sz="2400" i="1" dirty="0" smtClean="0">
                <a:solidFill>
                  <a:schemeClr val="tx1"/>
                </a:solidFill>
              </a:rPr>
            </a:br>
            <a:r>
              <a:rPr lang="et-EE" sz="2400" i="1" dirty="0" err="1" smtClean="0">
                <a:solidFill>
                  <a:schemeClr val="tx1"/>
                </a:solidFill>
              </a:rPr>
              <a:t>Cooperative</a:t>
            </a:r>
            <a:r>
              <a:rPr lang="et-EE" sz="2400" i="1" dirty="0" smtClean="0">
                <a:solidFill>
                  <a:schemeClr val="tx1"/>
                </a:solidFill>
              </a:rPr>
              <a:t> </a:t>
            </a:r>
            <a:r>
              <a:rPr lang="et-EE" sz="2400" i="1" dirty="0" err="1" smtClean="0">
                <a:solidFill>
                  <a:schemeClr val="tx1"/>
                </a:solidFill>
              </a:rPr>
              <a:t>Cyber</a:t>
            </a:r>
            <a:r>
              <a:rPr lang="et-EE" sz="2400" i="1" dirty="0" smtClean="0">
                <a:solidFill>
                  <a:schemeClr val="tx1"/>
                </a:solidFill>
              </a:rPr>
              <a:t> </a:t>
            </a:r>
            <a:r>
              <a:rPr lang="et-EE" sz="2400" i="1" dirty="0" err="1" smtClean="0">
                <a:solidFill>
                  <a:schemeClr val="tx1"/>
                </a:solidFill>
              </a:rPr>
              <a:t>Defence</a:t>
            </a:r>
            <a:r>
              <a:rPr lang="et-EE" sz="2400" i="1" dirty="0" smtClean="0">
                <a:solidFill>
                  <a:schemeClr val="tx1"/>
                </a:solidFill>
              </a:rPr>
              <a:t> </a:t>
            </a:r>
            <a:r>
              <a:rPr lang="et-EE" sz="2400" i="1" dirty="0" err="1" smtClean="0">
                <a:solidFill>
                  <a:schemeClr val="tx1"/>
                </a:solidFill>
              </a:rPr>
              <a:t>Centre</a:t>
            </a:r>
            <a:r>
              <a:rPr lang="et-EE" sz="2400" i="1" dirty="0" smtClean="0">
                <a:solidFill>
                  <a:schemeClr val="tx1"/>
                </a:solidFill>
              </a:rPr>
              <a:t> </a:t>
            </a:r>
            <a:r>
              <a:rPr lang="et-EE" sz="2400" i="1" dirty="0" err="1" smtClean="0">
                <a:solidFill>
                  <a:schemeClr val="tx1"/>
                </a:solidFill>
              </a:rPr>
              <a:t>of</a:t>
            </a:r>
            <a:r>
              <a:rPr lang="et-EE" sz="2400" i="1" dirty="0" smtClean="0">
                <a:solidFill>
                  <a:schemeClr val="tx1"/>
                </a:solidFill>
              </a:rPr>
              <a:t> </a:t>
            </a:r>
            <a:r>
              <a:rPr lang="et-EE" sz="2400" i="1" dirty="0" err="1" smtClean="0">
                <a:solidFill>
                  <a:schemeClr val="tx1"/>
                </a:solidFill>
              </a:rPr>
              <a:t>Excellence</a:t>
            </a:r>
            <a:endParaRPr lang="et-EE" sz="2400" i="1" dirty="0" smtClean="0">
              <a:solidFill>
                <a:schemeClr val="tx1"/>
              </a:solidFill>
            </a:endParaRPr>
          </a:p>
          <a:p>
            <a:endParaRPr lang="en-US" dirty="0"/>
          </a:p>
        </p:txBody>
      </p:sp>
      <p:sp>
        <p:nvSpPr>
          <p:cNvPr id="5" name="Subtitle 2"/>
          <p:cNvSpPr txBox="1">
            <a:spLocks/>
          </p:cNvSpPr>
          <p:nvPr/>
        </p:nvSpPr>
        <p:spPr>
          <a:xfrm>
            <a:off x="4499992" y="3908648"/>
            <a:ext cx="3960440" cy="1752600"/>
          </a:xfrm>
          <a:prstGeom prst="rect">
            <a:avLst/>
          </a:prstGeom>
        </p:spPr>
        <p:txBody>
          <a:bodyPr vert="horz" lIns="91440" tIns="45720" rIns="91440" bIns="45720" rtlCol="0">
            <a:normAutofit/>
          </a:bodyPr>
          <a:lstStyle/>
          <a:p>
            <a:pPr algn="ctr">
              <a:spcBef>
                <a:spcPct val="20000"/>
              </a:spcBef>
            </a:pPr>
            <a:r>
              <a:rPr lang="et-EE" sz="2400" i="1" dirty="0" err="1" smtClean="0"/>
              <a:t>Associate</a:t>
            </a:r>
            <a:r>
              <a:rPr lang="et-EE" sz="2400" i="1" dirty="0" smtClean="0"/>
              <a:t> prof. </a:t>
            </a:r>
            <a:r>
              <a:rPr lang="en-US" sz="2400" dirty="0" smtClean="0"/>
              <a:t>Erika Matsak</a:t>
            </a:r>
            <a:br>
              <a:rPr lang="en-US" sz="2400" dirty="0" smtClean="0"/>
            </a:br>
            <a:r>
              <a:rPr lang="et-EE" sz="2400" i="1" dirty="0" err="1" smtClean="0"/>
              <a:t>Institute</a:t>
            </a:r>
            <a:r>
              <a:rPr lang="et-EE" sz="2400" i="1" dirty="0" smtClean="0"/>
              <a:t> </a:t>
            </a:r>
            <a:r>
              <a:rPr lang="et-EE" sz="2400" i="1" dirty="0" err="1" smtClean="0"/>
              <a:t>of</a:t>
            </a:r>
            <a:r>
              <a:rPr lang="et-EE" sz="2400" i="1" dirty="0" smtClean="0"/>
              <a:t> </a:t>
            </a:r>
            <a:r>
              <a:rPr lang="et-EE" sz="2400" i="1" dirty="0" err="1" smtClean="0"/>
              <a:t>Informatics</a:t>
            </a:r>
            <a:r>
              <a:rPr lang="et-EE" sz="2400" i="1" dirty="0" smtClean="0"/>
              <a:t>, </a:t>
            </a:r>
            <a:br>
              <a:rPr lang="et-EE" sz="2400" i="1" dirty="0" smtClean="0"/>
            </a:br>
            <a:r>
              <a:rPr lang="et-EE" sz="2400" i="1" dirty="0" smtClean="0"/>
              <a:t>Tallinn </a:t>
            </a:r>
            <a:r>
              <a:rPr lang="et-EE" sz="2400" i="1" dirty="0" err="1" smtClean="0"/>
              <a:t>University</a:t>
            </a:r>
            <a:r>
              <a:rPr lang="et-EE" sz="2400" i="1" dirty="0" smtClean="0"/>
              <a:t>, Estonia</a:t>
            </a:r>
            <a:endParaRPr lang="et-EE" sz="2400" dirty="0" smtClean="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t-EE"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TextBox 5"/>
          <p:cNvSpPr txBox="1"/>
          <p:nvPr/>
        </p:nvSpPr>
        <p:spPr>
          <a:xfrm>
            <a:off x="2339752" y="5373216"/>
            <a:ext cx="4536504" cy="646331"/>
          </a:xfrm>
          <a:prstGeom prst="rect">
            <a:avLst/>
          </a:prstGeom>
          <a:noFill/>
        </p:spPr>
        <p:txBody>
          <a:bodyPr wrap="square" rtlCol="0">
            <a:spAutoFit/>
          </a:bodyPr>
          <a:lstStyle/>
          <a:p>
            <a:pPr algn="ctr"/>
            <a:r>
              <a:rPr lang="et-EE" dirty="0" err="1" smtClean="0"/>
              <a:t>From</a:t>
            </a:r>
            <a:r>
              <a:rPr lang="et-EE" dirty="0" smtClean="0"/>
              <a:t>: </a:t>
            </a:r>
            <a:r>
              <a:rPr lang="en-US" dirty="0" smtClean="0"/>
              <a:t>System </a:t>
            </a:r>
            <a:r>
              <a:rPr lang="en-US" dirty="0" smtClean="0"/>
              <a:t>mining inference rules from natural language </a:t>
            </a:r>
            <a:r>
              <a:rPr lang="en-US" dirty="0" smtClean="0"/>
              <a:t>texts</a:t>
            </a:r>
            <a:r>
              <a:rPr lang="et-EE" dirty="0" smtClean="0"/>
              <a:t>, </a:t>
            </a:r>
            <a:r>
              <a:rPr lang="et-EE" dirty="0" err="1" smtClean="0"/>
              <a:t>Orlando</a:t>
            </a:r>
            <a:r>
              <a:rPr lang="et-EE" dirty="0" smtClean="0"/>
              <a:t>, USA,  2010</a:t>
            </a:r>
            <a:endParaRPr lang="et-EE"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9"/>
          <p:cNvGrpSpPr/>
          <p:nvPr/>
        </p:nvGrpSpPr>
        <p:grpSpPr>
          <a:xfrm>
            <a:off x="1979712" y="404664"/>
            <a:ext cx="1584176" cy="432048"/>
            <a:chOff x="1979712" y="404664"/>
            <a:chExt cx="1584176" cy="432048"/>
          </a:xfrm>
        </p:grpSpPr>
        <p:sp>
          <p:nvSpPr>
            <p:cNvPr id="8" name="Oval 7"/>
            <p:cNvSpPr/>
            <p:nvPr/>
          </p:nvSpPr>
          <p:spPr>
            <a:xfrm>
              <a:off x="1979712" y="47667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1" name="Oval 10"/>
            <p:cNvSpPr/>
            <p:nvPr/>
          </p:nvSpPr>
          <p:spPr>
            <a:xfrm>
              <a:off x="2627784" y="47667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Oval 12"/>
            <p:cNvSpPr/>
            <p:nvPr/>
          </p:nvSpPr>
          <p:spPr>
            <a:xfrm>
              <a:off x="3203848" y="404664"/>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3" name="Group 70"/>
          <p:cNvGrpSpPr/>
          <p:nvPr/>
        </p:nvGrpSpPr>
        <p:grpSpPr>
          <a:xfrm>
            <a:off x="3779912" y="1916832"/>
            <a:ext cx="3600400" cy="4041740"/>
            <a:chOff x="3779912" y="1916832"/>
            <a:chExt cx="3600400" cy="4041740"/>
          </a:xfrm>
        </p:grpSpPr>
        <p:grpSp>
          <p:nvGrpSpPr>
            <p:cNvPr id="4" name="Group 33"/>
            <p:cNvGrpSpPr/>
            <p:nvPr/>
          </p:nvGrpSpPr>
          <p:grpSpPr>
            <a:xfrm>
              <a:off x="3779912" y="1916832"/>
              <a:ext cx="2088232" cy="369332"/>
              <a:chOff x="3779912" y="1916832"/>
              <a:chExt cx="2088232" cy="369332"/>
            </a:xfrm>
          </p:grpSpPr>
          <p:sp>
            <p:nvSpPr>
              <p:cNvPr id="30" name="TextBox 29"/>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31" name="Oval 30"/>
              <p:cNvSpPr/>
              <p:nvPr/>
            </p:nvSpPr>
            <p:spPr>
              <a:xfrm>
                <a:off x="4644008"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2" name="Oval 31"/>
              <p:cNvSpPr/>
              <p:nvPr/>
            </p:nvSpPr>
            <p:spPr>
              <a:xfrm>
                <a:off x="3995936"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3" name="Oval 32"/>
              <p:cNvSpPr/>
              <p:nvPr/>
            </p:nvSpPr>
            <p:spPr>
              <a:xfrm>
                <a:off x="5220072"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6" name="Group 34"/>
            <p:cNvGrpSpPr/>
            <p:nvPr/>
          </p:nvGrpSpPr>
          <p:grpSpPr>
            <a:xfrm>
              <a:off x="4427984" y="2492896"/>
              <a:ext cx="2088232" cy="369332"/>
              <a:chOff x="3779912" y="1916832"/>
              <a:chExt cx="2088232" cy="369332"/>
            </a:xfrm>
          </p:grpSpPr>
          <p:sp>
            <p:nvSpPr>
              <p:cNvPr id="36" name="TextBox 35"/>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37" name="Oval 36"/>
              <p:cNvSpPr/>
              <p:nvPr/>
            </p:nvSpPr>
            <p:spPr>
              <a:xfrm>
                <a:off x="4644008"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8" name="Oval 37"/>
              <p:cNvSpPr/>
              <p:nvPr/>
            </p:nvSpPr>
            <p:spPr>
              <a:xfrm>
                <a:off x="3995936"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39" name="Oval 38"/>
              <p:cNvSpPr/>
              <p:nvPr/>
            </p:nvSpPr>
            <p:spPr>
              <a:xfrm>
                <a:off x="5220072"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7" name="Group 39"/>
            <p:cNvGrpSpPr/>
            <p:nvPr/>
          </p:nvGrpSpPr>
          <p:grpSpPr>
            <a:xfrm>
              <a:off x="4860032" y="3212976"/>
              <a:ext cx="2088232" cy="369332"/>
              <a:chOff x="3779912" y="1916832"/>
              <a:chExt cx="2088232" cy="369332"/>
            </a:xfrm>
          </p:grpSpPr>
          <p:sp>
            <p:nvSpPr>
              <p:cNvPr id="41" name="TextBox 40"/>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42" name="Oval 41"/>
              <p:cNvSpPr/>
              <p:nvPr/>
            </p:nvSpPr>
            <p:spPr>
              <a:xfrm>
                <a:off x="4644008"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3" name="Oval 42"/>
              <p:cNvSpPr/>
              <p:nvPr/>
            </p:nvSpPr>
            <p:spPr>
              <a:xfrm>
                <a:off x="3995936"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44" name="Oval 43"/>
              <p:cNvSpPr/>
              <p:nvPr/>
            </p:nvSpPr>
            <p:spPr>
              <a:xfrm>
                <a:off x="5220072"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9" name="Group 44"/>
            <p:cNvGrpSpPr/>
            <p:nvPr/>
          </p:nvGrpSpPr>
          <p:grpSpPr>
            <a:xfrm>
              <a:off x="5076056" y="3933056"/>
              <a:ext cx="2088232" cy="369332"/>
              <a:chOff x="3779912" y="1916832"/>
              <a:chExt cx="2088232" cy="369332"/>
            </a:xfrm>
          </p:grpSpPr>
          <p:sp>
            <p:nvSpPr>
              <p:cNvPr id="46" name="TextBox 45"/>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47" name="Oval 46"/>
              <p:cNvSpPr/>
              <p:nvPr/>
            </p:nvSpPr>
            <p:spPr>
              <a:xfrm>
                <a:off x="4644008"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48" name="Oval 47"/>
              <p:cNvSpPr/>
              <p:nvPr/>
            </p:nvSpPr>
            <p:spPr>
              <a:xfrm>
                <a:off x="3995936"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9" name="Oval 48"/>
              <p:cNvSpPr/>
              <p:nvPr/>
            </p:nvSpPr>
            <p:spPr>
              <a:xfrm>
                <a:off x="5220072"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nvGrpSpPr>
            <p:cNvPr id="10" name="Group 49"/>
            <p:cNvGrpSpPr/>
            <p:nvPr/>
          </p:nvGrpSpPr>
          <p:grpSpPr>
            <a:xfrm>
              <a:off x="5220072" y="4725144"/>
              <a:ext cx="2088232" cy="369332"/>
              <a:chOff x="3779912" y="1916832"/>
              <a:chExt cx="2088232" cy="369332"/>
            </a:xfrm>
          </p:grpSpPr>
          <p:sp>
            <p:nvSpPr>
              <p:cNvPr id="51" name="TextBox 50"/>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52" name="Oval 51"/>
              <p:cNvSpPr/>
              <p:nvPr/>
            </p:nvSpPr>
            <p:spPr>
              <a:xfrm>
                <a:off x="4644008"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3" name="Oval 52"/>
              <p:cNvSpPr/>
              <p:nvPr/>
            </p:nvSpPr>
            <p:spPr>
              <a:xfrm>
                <a:off x="3995936"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4" name="Oval 53"/>
              <p:cNvSpPr/>
              <p:nvPr/>
            </p:nvSpPr>
            <p:spPr>
              <a:xfrm>
                <a:off x="5220072"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nvGrpSpPr>
            <p:cNvPr id="12" name="Group 54"/>
            <p:cNvGrpSpPr/>
            <p:nvPr/>
          </p:nvGrpSpPr>
          <p:grpSpPr>
            <a:xfrm>
              <a:off x="5292080" y="5589240"/>
              <a:ext cx="2088232" cy="369332"/>
              <a:chOff x="3779912" y="1916832"/>
              <a:chExt cx="2088232" cy="369332"/>
            </a:xfrm>
          </p:grpSpPr>
          <p:sp>
            <p:nvSpPr>
              <p:cNvPr id="56" name="TextBox 55"/>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57" name="Oval 56"/>
              <p:cNvSpPr/>
              <p:nvPr/>
            </p:nvSpPr>
            <p:spPr>
              <a:xfrm>
                <a:off x="4644008"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8" name="Oval 57"/>
              <p:cNvSpPr/>
              <p:nvPr/>
            </p:nvSpPr>
            <p:spPr>
              <a:xfrm>
                <a:off x="3995936"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59" name="Oval 58"/>
              <p:cNvSpPr/>
              <p:nvPr/>
            </p:nvSpPr>
            <p:spPr>
              <a:xfrm>
                <a:off x="5220072"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sp>
        <p:nvSpPr>
          <p:cNvPr id="60" name="TextBox 59"/>
          <p:cNvSpPr txBox="1"/>
          <p:nvPr/>
        </p:nvSpPr>
        <p:spPr>
          <a:xfrm>
            <a:off x="467544" y="6237312"/>
            <a:ext cx="7632848" cy="369332"/>
          </a:xfrm>
          <a:prstGeom prst="rect">
            <a:avLst/>
          </a:prstGeom>
          <a:noFill/>
        </p:spPr>
        <p:txBody>
          <a:bodyPr wrap="square" rtlCol="0">
            <a:spAutoFit/>
          </a:bodyPr>
          <a:lstStyle/>
          <a:p>
            <a:r>
              <a:rPr lang="en-US" dirty="0"/>
              <a:t>Let us view the set Cart(H) = H</a:t>
            </a:r>
            <a:r>
              <a:rPr lang="en-US" baseline="30000" dirty="0"/>
              <a:t>(1)</a:t>
            </a:r>
            <a:r>
              <a:rPr lang="en-US" dirty="0"/>
              <a:t> </a:t>
            </a:r>
            <a:r>
              <a:rPr lang="en-US" dirty="0">
                <a:sym typeface="Symbol"/>
              </a:rPr>
              <a:t></a:t>
            </a:r>
            <a:r>
              <a:rPr lang="en-US" dirty="0"/>
              <a:t> H</a:t>
            </a:r>
            <a:r>
              <a:rPr lang="en-US" baseline="30000" dirty="0"/>
              <a:t>(2)</a:t>
            </a:r>
            <a:r>
              <a:rPr lang="en-US" dirty="0"/>
              <a:t> </a:t>
            </a:r>
            <a:r>
              <a:rPr lang="en-US" dirty="0">
                <a:sym typeface="Symbol"/>
              </a:rPr>
              <a:t></a:t>
            </a:r>
            <a:r>
              <a:rPr lang="en-US" dirty="0"/>
              <a:t> H</a:t>
            </a:r>
            <a:r>
              <a:rPr lang="en-US" baseline="30000" dirty="0"/>
              <a:t>(3)</a:t>
            </a:r>
            <a:r>
              <a:rPr lang="en-US" dirty="0"/>
              <a:t> </a:t>
            </a:r>
            <a:r>
              <a:rPr lang="en-US" dirty="0">
                <a:sym typeface="Symbol"/>
              </a:rPr>
              <a:t></a:t>
            </a:r>
            <a:r>
              <a:rPr lang="en-US" dirty="0"/>
              <a:t> H</a:t>
            </a:r>
            <a:r>
              <a:rPr lang="en-US" baseline="30000" dirty="0"/>
              <a:t>(4)</a:t>
            </a:r>
            <a:r>
              <a:rPr lang="en-US" dirty="0"/>
              <a:t> </a:t>
            </a:r>
            <a:r>
              <a:rPr lang="en-US" dirty="0">
                <a:sym typeface="Symbol"/>
              </a:rPr>
              <a:t></a:t>
            </a:r>
            <a:r>
              <a:rPr lang="en-US" dirty="0"/>
              <a:t> … . </a:t>
            </a:r>
          </a:p>
        </p:txBody>
      </p:sp>
      <p:grpSp>
        <p:nvGrpSpPr>
          <p:cNvPr id="16" name="Group 68"/>
          <p:cNvGrpSpPr/>
          <p:nvPr/>
        </p:nvGrpSpPr>
        <p:grpSpPr>
          <a:xfrm>
            <a:off x="1403648" y="2852936"/>
            <a:ext cx="3672408" cy="3033628"/>
            <a:chOff x="1403648" y="2852936"/>
            <a:chExt cx="3672408" cy="3033628"/>
          </a:xfrm>
        </p:grpSpPr>
        <p:grpSp>
          <p:nvGrpSpPr>
            <p:cNvPr id="17" name="Group 15"/>
            <p:cNvGrpSpPr/>
            <p:nvPr/>
          </p:nvGrpSpPr>
          <p:grpSpPr>
            <a:xfrm>
              <a:off x="1547664" y="2852936"/>
              <a:ext cx="1800200" cy="369332"/>
              <a:chOff x="1547664" y="2852936"/>
              <a:chExt cx="1800200" cy="369332"/>
            </a:xfrm>
          </p:grpSpPr>
          <p:sp>
            <p:nvSpPr>
              <p:cNvPr id="15" name="TextBox 14"/>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5" name="Oval 4"/>
              <p:cNvSpPr/>
              <p:nvPr/>
            </p:nvSpPr>
            <p:spPr>
              <a:xfrm>
                <a:off x="2411760"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4" name="Oval 13"/>
              <p:cNvSpPr/>
              <p:nvPr/>
            </p:nvSpPr>
            <p:spPr>
              <a:xfrm>
                <a:off x="1763688"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21" name="Group 16"/>
            <p:cNvGrpSpPr/>
            <p:nvPr/>
          </p:nvGrpSpPr>
          <p:grpSpPr>
            <a:xfrm>
              <a:off x="1403648" y="3789040"/>
              <a:ext cx="1800200" cy="369332"/>
              <a:chOff x="1547664" y="2852936"/>
              <a:chExt cx="1800200" cy="369332"/>
            </a:xfrm>
          </p:grpSpPr>
          <p:sp>
            <p:nvSpPr>
              <p:cNvPr id="18" name="TextBox 17"/>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19" name="Oval 18"/>
              <p:cNvSpPr/>
              <p:nvPr/>
            </p:nvSpPr>
            <p:spPr>
              <a:xfrm>
                <a:off x="2411760"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0" name="Oval 19"/>
              <p:cNvSpPr/>
              <p:nvPr/>
            </p:nvSpPr>
            <p:spPr>
              <a:xfrm>
                <a:off x="1763688"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25" name="Group 20"/>
            <p:cNvGrpSpPr/>
            <p:nvPr/>
          </p:nvGrpSpPr>
          <p:grpSpPr>
            <a:xfrm>
              <a:off x="1763688" y="4581128"/>
              <a:ext cx="1800200" cy="369332"/>
              <a:chOff x="1547664" y="2852936"/>
              <a:chExt cx="1800200" cy="369332"/>
            </a:xfrm>
          </p:grpSpPr>
          <p:sp>
            <p:nvSpPr>
              <p:cNvPr id="22" name="TextBox 21"/>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23" name="Oval 22"/>
              <p:cNvSpPr/>
              <p:nvPr/>
            </p:nvSpPr>
            <p:spPr>
              <a:xfrm>
                <a:off x="2411760"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Oval 23"/>
              <p:cNvSpPr/>
              <p:nvPr/>
            </p:nvSpPr>
            <p:spPr>
              <a:xfrm>
                <a:off x="1763688"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29" name="Group 24"/>
            <p:cNvGrpSpPr/>
            <p:nvPr/>
          </p:nvGrpSpPr>
          <p:grpSpPr>
            <a:xfrm>
              <a:off x="3275856" y="3789040"/>
              <a:ext cx="1800200" cy="369332"/>
              <a:chOff x="1547664" y="2852936"/>
              <a:chExt cx="1800200" cy="369332"/>
            </a:xfrm>
          </p:grpSpPr>
          <p:sp>
            <p:nvSpPr>
              <p:cNvPr id="26" name="TextBox 25"/>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27" name="Oval 26"/>
              <p:cNvSpPr/>
              <p:nvPr/>
            </p:nvSpPr>
            <p:spPr>
              <a:xfrm>
                <a:off x="2411760"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8" name="Oval 27"/>
              <p:cNvSpPr/>
              <p:nvPr/>
            </p:nvSpPr>
            <p:spPr>
              <a:xfrm>
                <a:off x="1763688"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34" name="Group 60"/>
            <p:cNvGrpSpPr/>
            <p:nvPr/>
          </p:nvGrpSpPr>
          <p:grpSpPr>
            <a:xfrm>
              <a:off x="1547664" y="5517232"/>
              <a:ext cx="1800200" cy="369332"/>
              <a:chOff x="1547664" y="2852936"/>
              <a:chExt cx="1800200" cy="369332"/>
            </a:xfrm>
          </p:grpSpPr>
          <p:sp>
            <p:nvSpPr>
              <p:cNvPr id="62" name="TextBox 61"/>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63" name="Oval 62"/>
              <p:cNvSpPr/>
              <p:nvPr/>
            </p:nvSpPr>
            <p:spPr>
              <a:xfrm>
                <a:off x="2411760"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4" name="Oval 63"/>
              <p:cNvSpPr/>
              <p:nvPr/>
            </p:nvSpPr>
            <p:spPr>
              <a:xfrm>
                <a:off x="1763688"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nvGrpSpPr>
            <p:cNvPr id="35" name="Group 64"/>
            <p:cNvGrpSpPr/>
            <p:nvPr/>
          </p:nvGrpSpPr>
          <p:grpSpPr>
            <a:xfrm>
              <a:off x="3059832" y="5157192"/>
              <a:ext cx="1800200" cy="369332"/>
              <a:chOff x="1547664" y="2852936"/>
              <a:chExt cx="1800200" cy="369332"/>
            </a:xfrm>
          </p:grpSpPr>
          <p:sp>
            <p:nvSpPr>
              <p:cNvPr id="66" name="TextBox 65"/>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67" name="Oval 66"/>
              <p:cNvSpPr/>
              <p:nvPr/>
            </p:nvSpPr>
            <p:spPr>
              <a:xfrm>
                <a:off x="2411760"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8" name="Oval 67"/>
              <p:cNvSpPr/>
              <p:nvPr/>
            </p:nvSpPr>
            <p:spPr>
              <a:xfrm>
                <a:off x="1763688"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sp>
        <p:nvSpPr>
          <p:cNvPr id="72" name="TextBox 71"/>
          <p:cNvSpPr txBox="1"/>
          <p:nvPr/>
        </p:nvSpPr>
        <p:spPr>
          <a:xfrm>
            <a:off x="7812360" y="3429000"/>
            <a:ext cx="1008112" cy="369332"/>
          </a:xfrm>
          <a:prstGeom prst="rect">
            <a:avLst/>
          </a:prstGeom>
          <a:noFill/>
        </p:spPr>
        <p:txBody>
          <a:bodyPr wrap="square" rtlCol="0">
            <a:spAutoFit/>
          </a:bodyPr>
          <a:lstStyle/>
          <a:p>
            <a:r>
              <a:rPr lang="et-EE" dirty="0" err="1" smtClean="0"/>
              <a:t>etc</a:t>
            </a:r>
            <a:endParaRPr lang="en-US" dirty="0"/>
          </a:p>
        </p:txBody>
      </p:sp>
      <p:sp>
        <p:nvSpPr>
          <p:cNvPr id="73" name="Date Placeholder 72"/>
          <p:cNvSpPr>
            <a:spLocks noGrp="1"/>
          </p:cNvSpPr>
          <p:nvPr>
            <p:ph type="dt" sz="half" idx="10"/>
          </p:nvPr>
        </p:nvSpPr>
        <p:spPr/>
        <p:txBody>
          <a:bodyPr/>
          <a:lstStyle/>
          <a:p>
            <a:fld id="{D139F0E2-5521-4F02-8F44-685E0BB30CE8}" type="datetime1">
              <a:rPr lang="et-EE" smtClean="0"/>
              <a:pPr/>
              <a:t>22.11.2011</a:t>
            </a:fld>
            <a:endParaRPr lang="en-US"/>
          </a:p>
        </p:txBody>
      </p:sp>
      <p:sp>
        <p:nvSpPr>
          <p:cNvPr id="75" name="Footer Placeholder 74"/>
          <p:cNvSpPr>
            <a:spLocks noGrp="1"/>
          </p:cNvSpPr>
          <p:nvPr>
            <p:ph type="ftr" sz="quarter" idx="11"/>
          </p:nvPr>
        </p:nvSpPr>
        <p:spPr/>
        <p:txBody>
          <a:bodyPr/>
          <a:lstStyle/>
          <a:p>
            <a:r>
              <a:rPr lang="en-US" smtClean="0"/>
              <a:t>Orlando 2010</a:t>
            </a:r>
            <a:endParaRPr lang="en-US"/>
          </a:p>
        </p:txBody>
      </p:sp>
      <p:sp>
        <p:nvSpPr>
          <p:cNvPr id="78" name="Slide Number Placeholder 77"/>
          <p:cNvSpPr>
            <a:spLocks noGrp="1"/>
          </p:cNvSpPr>
          <p:nvPr>
            <p:ph type="sldNum" sz="quarter" idx="12"/>
          </p:nvPr>
        </p:nvSpPr>
        <p:spPr/>
        <p:txBody>
          <a:bodyPr/>
          <a:lstStyle/>
          <a:p>
            <a:fld id="{C083B16E-37DF-41D2-9815-2DAA37B9E8BD}" type="slidenum">
              <a:rPr lang="en-US" smtClean="0"/>
              <a:pPr/>
              <a:t>2</a:t>
            </a:fld>
            <a:r>
              <a:rPr lang="et-EE" smtClean="0"/>
              <a:t> of 22</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2000"/>
                                        <p:tgtEl>
                                          <p:spTgt spid="16"/>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2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1979712" y="47667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1" name="Oval 10"/>
          <p:cNvSpPr/>
          <p:nvPr/>
        </p:nvSpPr>
        <p:spPr>
          <a:xfrm>
            <a:off x="2627784" y="47667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Oval 12"/>
          <p:cNvSpPr/>
          <p:nvPr/>
        </p:nvSpPr>
        <p:spPr>
          <a:xfrm>
            <a:off x="3203848" y="404664"/>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nvGrpSpPr>
          <p:cNvPr id="2" name="Group 33"/>
          <p:cNvGrpSpPr/>
          <p:nvPr/>
        </p:nvGrpSpPr>
        <p:grpSpPr>
          <a:xfrm>
            <a:off x="3779912" y="1916832"/>
            <a:ext cx="2088232" cy="369332"/>
            <a:chOff x="3779912" y="1916832"/>
            <a:chExt cx="2088232" cy="369332"/>
          </a:xfrm>
        </p:grpSpPr>
        <p:sp>
          <p:nvSpPr>
            <p:cNvPr id="30" name="TextBox 29"/>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31" name="Oval 30"/>
            <p:cNvSpPr/>
            <p:nvPr/>
          </p:nvSpPr>
          <p:spPr>
            <a:xfrm>
              <a:off x="4644008"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2" name="Oval 31"/>
            <p:cNvSpPr/>
            <p:nvPr/>
          </p:nvSpPr>
          <p:spPr>
            <a:xfrm>
              <a:off x="3995936"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3" name="Oval 32"/>
            <p:cNvSpPr/>
            <p:nvPr/>
          </p:nvSpPr>
          <p:spPr>
            <a:xfrm>
              <a:off x="5220072"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3" name="Group 34"/>
          <p:cNvGrpSpPr/>
          <p:nvPr/>
        </p:nvGrpSpPr>
        <p:grpSpPr>
          <a:xfrm>
            <a:off x="4427984" y="2492896"/>
            <a:ext cx="2088232" cy="369332"/>
            <a:chOff x="3779912" y="1916832"/>
            <a:chExt cx="2088232" cy="369332"/>
          </a:xfrm>
        </p:grpSpPr>
        <p:sp>
          <p:nvSpPr>
            <p:cNvPr id="36" name="TextBox 35"/>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37" name="Oval 36"/>
            <p:cNvSpPr/>
            <p:nvPr/>
          </p:nvSpPr>
          <p:spPr>
            <a:xfrm>
              <a:off x="4644008"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8" name="Oval 37"/>
            <p:cNvSpPr/>
            <p:nvPr/>
          </p:nvSpPr>
          <p:spPr>
            <a:xfrm>
              <a:off x="3995936"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39" name="Oval 38"/>
            <p:cNvSpPr/>
            <p:nvPr/>
          </p:nvSpPr>
          <p:spPr>
            <a:xfrm>
              <a:off x="5220072"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4" name="Group 39"/>
          <p:cNvGrpSpPr/>
          <p:nvPr/>
        </p:nvGrpSpPr>
        <p:grpSpPr>
          <a:xfrm>
            <a:off x="4860032" y="3212976"/>
            <a:ext cx="2088232" cy="369332"/>
            <a:chOff x="3779912" y="1916832"/>
            <a:chExt cx="2088232" cy="369332"/>
          </a:xfrm>
        </p:grpSpPr>
        <p:sp>
          <p:nvSpPr>
            <p:cNvPr id="41" name="TextBox 40"/>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42" name="Oval 41"/>
            <p:cNvSpPr/>
            <p:nvPr/>
          </p:nvSpPr>
          <p:spPr>
            <a:xfrm>
              <a:off x="4644008"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3" name="Oval 42"/>
            <p:cNvSpPr/>
            <p:nvPr/>
          </p:nvSpPr>
          <p:spPr>
            <a:xfrm>
              <a:off x="3995936"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44" name="Oval 43"/>
            <p:cNvSpPr/>
            <p:nvPr/>
          </p:nvSpPr>
          <p:spPr>
            <a:xfrm>
              <a:off x="5220072"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6" name="Group 44"/>
          <p:cNvGrpSpPr/>
          <p:nvPr/>
        </p:nvGrpSpPr>
        <p:grpSpPr>
          <a:xfrm>
            <a:off x="5076056" y="3933056"/>
            <a:ext cx="2088232" cy="369332"/>
            <a:chOff x="3779912" y="1916832"/>
            <a:chExt cx="2088232" cy="369332"/>
          </a:xfrm>
        </p:grpSpPr>
        <p:sp>
          <p:nvSpPr>
            <p:cNvPr id="46" name="TextBox 45"/>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47" name="Oval 46"/>
            <p:cNvSpPr/>
            <p:nvPr/>
          </p:nvSpPr>
          <p:spPr>
            <a:xfrm>
              <a:off x="4644008"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48" name="Oval 47"/>
            <p:cNvSpPr/>
            <p:nvPr/>
          </p:nvSpPr>
          <p:spPr>
            <a:xfrm>
              <a:off x="3995936"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9" name="Oval 48"/>
            <p:cNvSpPr/>
            <p:nvPr/>
          </p:nvSpPr>
          <p:spPr>
            <a:xfrm>
              <a:off x="5220072"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nvGrpSpPr>
          <p:cNvPr id="7" name="Group 49"/>
          <p:cNvGrpSpPr/>
          <p:nvPr/>
        </p:nvGrpSpPr>
        <p:grpSpPr>
          <a:xfrm>
            <a:off x="5220072" y="4725144"/>
            <a:ext cx="2088232" cy="369332"/>
            <a:chOff x="3779912" y="1916832"/>
            <a:chExt cx="2088232" cy="369332"/>
          </a:xfrm>
        </p:grpSpPr>
        <p:sp>
          <p:nvSpPr>
            <p:cNvPr id="51" name="TextBox 50"/>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52" name="Oval 51"/>
            <p:cNvSpPr/>
            <p:nvPr/>
          </p:nvSpPr>
          <p:spPr>
            <a:xfrm>
              <a:off x="4644008"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3" name="Oval 52"/>
            <p:cNvSpPr/>
            <p:nvPr/>
          </p:nvSpPr>
          <p:spPr>
            <a:xfrm>
              <a:off x="3995936"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4" name="Oval 53"/>
            <p:cNvSpPr/>
            <p:nvPr/>
          </p:nvSpPr>
          <p:spPr>
            <a:xfrm>
              <a:off x="5220072"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nvGrpSpPr>
          <p:cNvPr id="9" name="Group 54"/>
          <p:cNvGrpSpPr/>
          <p:nvPr/>
        </p:nvGrpSpPr>
        <p:grpSpPr>
          <a:xfrm>
            <a:off x="5292080" y="5589240"/>
            <a:ext cx="2088232" cy="369332"/>
            <a:chOff x="3779912" y="1916832"/>
            <a:chExt cx="2088232" cy="369332"/>
          </a:xfrm>
        </p:grpSpPr>
        <p:sp>
          <p:nvSpPr>
            <p:cNvPr id="56" name="TextBox 55"/>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57" name="Oval 56"/>
            <p:cNvSpPr/>
            <p:nvPr/>
          </p:nvSpPr>
          <p:spPr>
            <a:xfrm>
              <a:off x="4644008"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8" name="Oval 57"/>
            <p:cNvSpPr/>
            <p:nvPr/>
          </p:nvSpPr>
          <p:spPr>
            <a:xfrm>
              <a:off x="3995936"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59" name="Oval 58"/>
            <p:cNvSpPr/>
            <p:nvPr/>
          </p:nvSpPr>
          <p:spPr>
            <a:xfrm>
              <a:off x="5220072"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sp>
        <p:nvSpPr>
          <p:cNvPr id="60" name="TextBox 59"/>
          <p:cNvSpPr txBox="1"/>
          <p:nvPr/>
        </p:nvSpPr>
        <p:spPr>
          <a:xfrm>
            <a:off x="0" y="5962054"/>
            <a:ext cx="8964488" cy="923330"/>
          </a:xfrm>
          <a:prstGeom prst="rect">
            <a:avLst/>
          </a:prstGeom>
          <a:noFill/>
        </p:spPr>
        <p:txBody>
          <a:bodyPr wrap="square" rtlCol="0">
            <a:spAutoFit/>
          </a:bodyPr>
          <a:lstStyle/>
          <a:p>
            <a:r>
              <a:rPr lang="en-US" dirty="0"/>
              <a:t>Since according to </a:t>
            </a:r>
            <a:r>
              <a:rPr lang="en-US" dirty="0" err="1"/>
              <a:t>Zermelo’s</a:t>
            </a:r>
            <a:r>
              <a:rPr lang="en-US" dirty="0"/>
              <a:t> theorem (see </a:t>
            </a:r>
            <a:r>
              <a:rPr lang="en-US" dirty="0" err="1"/>
              <a:t>Kuratowski</a:t>
            </a:r>
            <a:r>
              <a:rPr lang="en-US" dirty="0"/>
              <a:t>, </a:t>
            </a:r>
            <a:r>
              <a:rPr lang="en-US" dirty="0" err="1"/>
              <a:t>Mostowski</a:t>
            </a:r>
            <a:r>
              <a:rPr lang="en-US" dirty="0"/>
              <a:t> 1967, chapter VII, §8; Potter 2004, chapter 14, 14.4.3) it is possible to order any set, then we can also order the set Cart(H) and index its elements with suitable ordinal numbers, which are smaller than some </a:t>
            </a:r>
            <a:r>
              <a:rPr lang="en-US" dirty="0">
                <a:sym typeface="Symbol"/>
              </a:rPr>
              <a:t></a:t>
            </a:r>
            <a:r>
              <a:rPr lang="en-US" dirty="0"/>
              <a:t>.</a:t>
            </a:r>
          </a:p>
        </p:txBody>
      </p:sp>
      <p:grpSp>
        <p:nvGrpSpPr>
          <p:cNvPr id="10" name="Group 15"/>
          <p:cNvGrpSpPr/>
          <p:nvPr/>
        </p:nvGrpSpPr>
        <p:grpSpPr>
          <a:xfrm>
            <a:off x="1547664" y="2852936"/>
            <a:ext cx="1800200" cy="369332"/>
            <a:chOff x="1547664" y="2852936"/>
            <a:chExt cx="1800200" cy="369332"/>
          </a:xfrm>
        </p:grpSpPr>
        <p:sp>
          <p:nvSpPr>
            <p:cNvPr id="15" name="TextBox 14"/>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5" name="Oval 4"/>
            <p:cNvSpPr/>
            <p:nvPr/>
          </p:nvSpPr>
          <p:spPr>
            <a:xfrm>
              <a:off x="2411760"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4" name="Oval 13"/>
            <p:cNvSpPr/>
            <p:nvPr/>
          </p:nvSpPr>
          <p:spPr>
            <a:xfrm>
              <a:off x="1763688"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12" name="Group 16"/>
          <p:cNvGrpSpPr/>
          <p:nvPr/>
        </p:nvGrpSpPr>
        <p:grpSpPr>
          <a:xfrm>
            <a:off x="1403648" y="3789040"/>
            <a:ext cx="1800200" cy="369332"/>
            <a:chOff x="1547664" y="2852936"/>
            <a:chExt cx="1800200" cy="369332"/>
          </a:xfrm>
        </p:grpSpPr>
        <p:sp>
          <p:nvSpPr>
            <p:cNvPr id="18" name="TextBox 17"/>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19" name="Oval 18"/>
            <p:cNvSpPr/>
            <p:nvPr/>
          </p:nvSpPr>
          <p:spPr>
            <a:xfrm>
              <a:off x="2411760"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0" name="Oval 19"/>
            <p:cNvSpPr/>
            <p:nvPr/>
          </p:nvSpPr>
          <p:spPr>
            <a:xfrm>
              <a:off x="1763688"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16" name="Group 20"/>
          <p:cNvGrpSpPr/>
          <p:nvPr/>
        </p:nvGrpSpPr>
        <p:grpSpPr>
          <a:xfrm>
            <a:off x="1763688" y="4581128"/>
            <a:ext cx="1800200" cy="369332"/>
            <a:chOff x="1547664" y="2852936"/>
            <a:chExt cx="1800200" cy="369332"/>
          </a:xfrm>
        </p:grpSpPr>
        <p:sp>
          <p:nvSpPr>
            <p:cNvPr id="22" name="TextBox 21"/>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23" name="Oval 22"/>
            <p:cNvSpPr/>
            <p:nvPr/>
          </p:nvSpPr>
          <p:spPr>
            <a:xfrm>
              <a:off x="2411760"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Oval 23"/>
            <p:cNvSpPr/>
            <p:nvPr/>
          </p:nvSpPr>
          <p:spPr>
            <a:xfrm>
              <a:off x="1763688"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17" name="Group 24"/>
          <p:cNvGrpSpPr/>
          <p:nvPr/>
        </p:nvGrpSpPr>
        <p:grpSpPr>
          <a:xfrm>
            <a:off x="3275856" y="3789040"/>
            <a:ext cx="1800200" cy="369332"/>
            <a:chOff x="1547664" y="2852936"/>
            <a:chExt cx="1800200" cy="369332"/>
          </a:xfrm>
        </p:grpSpPr>
        <p:sp>
          <p:nvSpPr>
            <p:cNvPr id="26" name="TextBox 25"/>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27" name="Oval 26"/>
            <p:cNvSpPr/>
            <p:nvPr/>
          </p:nvSpPr>
          <p:spPr>
            <a:xfrm>
              <a:off x="2411760"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8" name="Oval 27"/>
            <p:cNvSpPr/>
            <p:nvPr/>
          </p:nvSpPr>
          <p:spPr>
            <a:xfrm>
              <a:off x="1763688"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21" name="Group 60"/>
          <p:cNvGrpSpPr/>
          <p:nvPr/>
        </p:nvGrpSpPr>
        <p:grpSpPr>
          <a:xfrm>
            <a:off x="1547664" y="5517232"/>
            <a:ext cx="1800200" cy="369332"/>
            <a:chOff x="1547664" y="2852936"/>
            <a:chExt cx="1800200" cy="369332"/>
          </a:xfrm>
        </p:grpSpPr>
        <p:sp>
          <p:nvSpPr>
            <p:cNvPr id="62" name="TextBox 61"/>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63" name="Oval 62"/>
            <p:cNvSpPr/>
            <p:nvPr/>
          </p:nvSpPr>
          <p:spPr>
            <a:xfrm>
              <a:off x="2411760"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4" name="Oval 63"/>
            <p:cNvSpPr/>
            <p:nvPr/>
          </p:nvSpPr>
          <p:spPr>
            <a:xfrm>
              <a:off x="1763688"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nvGrpSpPr>
          <p:cNvPr id="25" name="Group 64"/>
          <p:cNvGrpSpPr/>
          <p:nvPr/>
        </p:nvGrpSpPr>
        <p:grpSpPr>
          <a:xfrm>
            <a:off x="3059832" y="5157192"/>
            <a:ext cx="1800200" cy="369332"/>
            <a:chOff x="1547664" y="2852936"/>
            <a:chExt cx="1800200" cy="369332"/>
          </a:xfrm>
        </p:grpSpPr>
        <p:sp>
          <p:nvSpPr>
            <p:cNvPr id="66" name="TextBox 65"/>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67" name="Oval 66"/>
            <p:cNvSpPr/>
            <p:nvPr/>
          </p:nvSpPr>
          <p:spPr>
            <a:xfrm>
              <a:off x="2411760"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8" name="Oval 67"/>
            <p:cNvSpPr/>
            <p:nvPr/>
          </p:nvSpPr>
          <p:spPr>
            <a:xfrm>
              <a:off x="1763688"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sp>
        <p:nvSpPr>
          <p:cNvPr id="65" name="TextBox 64"/>
          <p:cNvSpPr txBox="1"/>
          <p:nvPr/>
        </p:nvSpPr>
        <p:spPr>
          <a:xfrm>
            <a:off x="467544" y="1556792"/>
            <a:ext cx="504056" cy="369332"/>
          </a:xfrm>
          <a:prstGeom prst="rect">
            <a:avLst/>
          </a:prstGeom>
          <a:noFill/>
        </p:spPr>
        <p:txBody>
          <a:bodyPr wrap="square" rtlCol="0">
            <a:spAutoFit/>
          </a:bodyPr>
          <a:lstStyle/>
          <a:p>
            <a:r>
              <a:rPr lang="et-EE" dirty="0"/>
              <a:t>0</a:t>
            </a:r>
            <a:endParaRPr lang="en-US" dirty="0"/>
          </a:p>
        </p:txBody>
      </p:sp>
      <p:sp>
        <p:nvSpPr>
          <p:cNvPr id="69" name="TextBox 68"/>
          <p:cNvSpPr txBox="1"/>
          <p:nvPr/>
        </p:nvSpPr>
        <p:spPr>
          <a:xfrm>
            <a:off x="1331640" y="1700808"/>
            <a:ext cx="360040" cy="369332"/>
          </a:xfrm>
          <a:prstGeom prst="rect">
            <a:avLst/>
          </a:prstGeom>
          <a:noFill/>
        </p:spPr>
        <p:txBody>
          <a:bodyPr wrap="square" rtlCol="0">
            <a:spAutoFit/>
          </a:bodyPr>
          <a:lstStyle/>
          <a:p>
            <a:r>
              <a:rPr lang="et-EE" dirty="0"/>
              <a:t>1</a:t>
            </a:r>
            <a:endParaRPr lang="en-US" dirty="0"/>
          </a:p>
        </p:txBody>
      </p:sp>
      <p:sp>
        <p:nvSpPr>
          <p:cNvPr id="70" name="TextBox 69"/>
          <p:cNvSpPr txBox="1"/>
          <p:nvPr/>
        </p:nvSpPr>
        <p:spPr>
          <a:xfrm>
            <a:off x="2123728" y="2060848"/>
            <a:ext cx="432048" cy="369332"/>
          </a:xfrm>
          <a:prstGeom prst="rect">
            <a:avLst/>
          </a:prstGeom>
          <a:noFill/>
        </p:spPr>
        <p:txBody>
          <a:bodyPr wrap="square" rtlCol="0">
            <a:spAutoFit/>
          </a:bodyPr>
          <a:lstStyle/>
          <a:p>
            <a:r>
              <a:rPr lang="et-EE" dirty="0"/>
              <a:t>2</a:t>
            </a:r>
            <a:endParaRPr lang="en-US" dirty="0"/>
          </a:p>
        </p:txBody>
      </p:sp>
      <p:sp>
        <p:nvSpPr>
          <p:cNvPr id="71" name="TextBox 70"/>
          <p:cNvSpPr txBox="1"/>
          <p:nvPr/>
        </p:nvSpPr>
        <p:spPr>
          <a:xfrm>
            <a:off x="2987824" y="1844824"/>
            <a:ext cx="288032" cy="369332"/>
          </a:xfrm>
          <a:prstGeom prst="rect">
            <a:avLst/>
          </a:prstGeom>
          <a:noFill/>
        </p:spPr>
        <p:txBody>
          <a:bodyPr wrap="square" rtlCol="0">
            <a:spAutoFit/>
          </a:bodyPr>
          <a:lstStyle/>
          <a:p>
            <a:r>
              <a:rPr lang="et-EE" dirty="0"/>
              <a:t>3</a:t>
            </a:r>
            <a:endParaRPr lang="en-US" dirty="0"/>
          </a:p>
        </p:txBody>
      </p:sp>
      <p:sp>
        <p:nvSpPr>
          <p:cNvPr id="72" name="TextBox 71"/>
          <p:cNvSpPr txBox="1"/>
          <p:nvPr/>
        </p:nvSpPr>
        <p:spPr>
          <a:xfrm>
            <a:off x="3995936" y="1268760"/>
            <a:ext cx="432048" cy="369332"/>
          </a:xfrm>
          <a:prstGeom prst="rect">
            <a:avLst/>
          </a:prstGeom>
          <a:noFill/>
        </p:spPr>
        <p:txBody>
          <a:bodyPr wrap="square" rtlCol="0">
            <a:spAutoFit/>
          </a:bodyPr>
          <a:lstStyle/>
          <a:p>
            <a:r>
              <a:rPr lang="et-EE" dirty="0"/>
              <a:t>4</a:t>
            </a:r>
            <a:endParaRPr lang="en-US" dirty="0"/>
          </a:p>
        </p:txBody>
      </p:sp>
      <p:sp>
        <p:nvSpPr>
          <p:cNvPr id="73" name="TextBox 72"/>
          <p:cNvSpPr txBox="1"/>
          <p:nvPr/>
        </p:nvSpPr>
        <p:spPr>
          <a:xfrm>
            <a:off x="7236296" y="1340768"/>
            <a:ext cx="432048" cy="369332"/>
          </a:xfrm>
          <a:prstGeom prst="rect">
            <a:avLst/>
          </a:prstGeom>
          <a:noFill/>
        </p:spPr>
        <p:txBody>
          <a:bodyPr wrap="square" rtlCol="0">
            <a:spAutoFit/>
          </a:bodyPr>
          <a:lstStyle/>
          <a:p>
            <a:r>
              <a:rPr lang="et-EE" dirty="0"/>
              <a:t>5</a:t>
            </a:r>
            <a:endParaRPr lang="en-US" dirty="0"/>
          </a:p>
        </p:txBody>
      </p:sp>
      <p:sp>
        <p:nvSpPr>
          <p:cNvPr id="74" name="TextBox 73"/>
          <p:cNvSpPr txBox="1"/>
          <p:nvPr/>
        </p:nvSpPr>
        <p:spPr>
          <a:xfrm>
            <a:off x="7812360" y="2132856"/>
            <a:ext cx="576064" cy="369332"/>
          </a:xfrm>
          <a:prstGeom prst="rect">
            <a:avLst/>
          </a:prstGeom>
          <a:noFill/>
        </p:spPr>
        <p:txBody>
          <a:bodyPr wrap="square" rtlCol="0">
            <a:spAutoFit/>
          </a:bodyPr>
          <a:lstStyle/>
          <a:p>
            <a:r>
              <a:rPr lang="et-EE" dirty="0"/>
              <a:t>6</a:t>
            </a:r>
            <a:endParaRPr lang="en-US" dirty="0"/>
          </a:p>
        </p:txBody>
      </p:sp>
      <p:sp>
        <p:nvSpPr>
          <p:cNvPr id="75" name="TextBox 74"/>
          <p:cNvSpPr txBox="1"/>
          <p:nvPr/>
        </p:nvSpPr>
        <p:spPr>
          <a:xfrm>
            <a:off x="8244408" y="2996952"/>
            <a:ext cx="504056" cy="369332"/>
          </a:xfrm>
          <a:prstGeom prst="rect">
            <a:avLst/>
          </a:prstGeom>
          <a:noFill/>
        </p:spPr>
        <p:txBody>
          <a:bodyPr wrap="square" rtlCol="0">
            <a:spAutoFit/>
          </a:bodyPr>
          <a:lstStyle/>
          <a:p>
            <a:r>
              <a:rPr lang="et-EE" dirty="0"/>
              <a:t>7</a:t>
            </a:r>
            <a:endParaRPr lang="en-US" dirty="0"/>
          </a:p>
        </p:txBody>
      </p:sp>
      <p:sp>
        <p:nvSpPr>
          <p:cNvPr id="76" name="TextBox 75"/>
          <p:cNvSpPr txBox="1"/>
          <p:nvPr/>
        </p:nvSpPr>
        <p:spPr>
          <a:xfrm>
            <a:off x="8460432" y="3789040"/>
            <a:ext cx="360040" cy="369332"/>
          </a:xfrm>
          <a:prstGeom prst="rect">
            <a:avLst/>
          </a:prstGeom>
          <a:noFill/>
        </p:spPr>
        <p:txBody>
          <a:bodyPr wrap="square" rtlCol="0">
            <a:spAutoFit/>
          </a:bodyPr>
          <a:lstStyle/>
          <a:p>
            <a:r>
              <a:rPr lang="et-EE" dirty="0"/>
              <a:t>8</a:t>
            </a:r>
            <a:endParaRPr lang="en-US" dirty="0"/>
          </a:p>
        </p:txBody>
      </p:sp>
      <p:sp>
        <p:nvSpPr>
          <p:cNvPr id="77" name="TextBox 76"/>
          <p:cNvSpPr txBox="1"/>
          <p:nvPr/>
        </p:nvSpPr>
        <p:spPr>
          <a:xfrm>
            <a:off x="8244408" y="4437112"/>
            <a:ext cx="504056" cy="369332"/>
          </a:xfrm>
          <a:prstGeom prst="rect">
            <a:avLst/>
          </a:prstGeom>
          <a:noFill/>
        </p:spPr>
        <p:txBody>
          <a:bodyPr wrap="square" rtlCol="0">
            <a:spAutoFit/>
          </a:bodyPr>
          <a:lstStyle/>
          <a:p>
            <a:r>
              <a:rPr lang="et-EE" dirty="0"/>
              <a:t>9</a:t>
            </a:r>
            <a:endParaRPr lang="en-US" dirty="0"/>
          </a:p>
        </p:txBody>
      </p:sp>
      <p:sp>
        <p:nvSpPr>
          <p:cNvPr id="78" name="TextBox 77"/>
          <p:cNvSpPr txBox="1"/>
          <p:nvPr/>
        </p:nvSpPr>
        <p:spPr>
          <a:xfrm>
            <a:off x="7308304" y="5517232"/>
            <a:ext cx="648072" cy="369332"/>
          </a:xfrm>
          <a:prstGeom prst="rect">
            <a:avLst/>
          </a:prstGeom>
          <a:noFill/>
        </p:spPr>
        <p:txBody>
          <a:bodyPr wrap="square" rtlCol="0">
            <a:spAutoFit/>
          </a:bodyPr>
          <a:lstStyle/>
          <a:p>
            <a:r>
              <a:rPr lang="et-EE" dirty="0" smtClean="0"/>
              <a:t>10</a:t>
            </a:r>
            <a:endParaRPr lang="en-US" dirty="0"/>
          </a:p>
        </p:txBody>
      </p:sp>
      <p:sp>
        <p:nvSpPr>
          <p:cNvPr id="79" name="TextBox 78"/>
          <p:cNvSpPr txBox="1"/>
          <p:nvPr/>
        </p:nvSpPr>
        <p:spPr>
          <a:xfrm>
            <a:off x="4283968" y="5589240"/>
            <a:ext cx="504056" cy="369332"/>
          </a:xfrm>
          <a:prstGeom prst="rect">
            <a:avLst/>
          </a:prstGeom>
          <a:noFill/>
        </p:spPr>
        <p:txBody>
          <a:bodyPr wrap="square" rtlCol="0">
            <a:spAutoFit/>
          </a:bodyPr>
          <a:lstStyle/>
          <a:p>
            <a:r>
              <a:rPr lang="et-EE" dirty="0" smtClean="0"/>
              <a:t>11</a:t>
            </a:r>
            <a:endParaRPr lang="en-US" dirty="0"/>
          </a:p>
        </p:txBody>
      </p:sp>
      <p:sp>
        <p:nvSpPr>
          <p:cNvPr id="80" name="TextBox 79"/>
          <p:cNvSpPr txBox="1"/>
          <p:nvPr/>
        </p:nvSpPr>
        <p:spPr>
          <a:xfrm>
            <a:off x="971600" y="5517232"/>
            <a:ext cx="504056" cy="369332"/>
          </a:xfrm>
          <a:prstGeom prst="rect">
            <a:avLst/>
          </a:prstGeom>
          <a:noFill/>
        </p:spPr>
        <p:txBody>
          <a:bodyPr wrap="square" rtlCol="0">
            <a:spAutoFit/>
          </a:bodyPr>
          <a:lstStyle/>
          <a:p>
            <a:r>
              <a:rPr lang="et-EE" dirty="0" smtClean="0"/>
              <a:t>12</a:t>
            </a:r>
            <a:endParaRPr lang="en-US" dirty="0"/>
          </a:p>
        </p:txBody>
      </p:sp>
      <p:sp>
        <p:nvSpPr>
          <p:cNvPr id="81" name="TextBox 80"/>
          <p:cNvSpPr txBox="1"/>
          <p:nvPr/>
        </p:nvSpPr>
        <p:spPr>
          <a:xfrm>
            <a:off x="323528" y="4581128"/>
            <a:ext cx="504056" cy="369332"/>
          </a:xfrm>
          <a:prstGeom prst="rect">
            <a:avLst/>
          </a:prstGeom>
          <a:noFill/>
        </p:spPr>
        <p:txBody>
          <a:bodyPr wrap="square" rtlCol="0">
            <a:spAutoFit/>
          </a:bodyPr>
          <a:lstStyle/>
          <a:p>
            <a:r>
              <a:rPr lang="et-EE" dirty="0" smtClean="0"/>
              <a:t>13</a:t>
            </a:r>
            <a:endParaRPr lang="en-US" dirty="0"/>
          </a:p>
        </p:txBody>
      </p:sp>
      <p:sp>
        <p:nvSpPr>
          <p:cNvPr id="82" name="TextBox 81"/>
          <p:cNvSpPr txBox="1"/>
          <p:nvPr/>
        </p:nvSpPr>
        <p:spPr>
          <a:xfrm>
            <a:off x="1475656" y="3501008"/>
            <a:ext cx="504056" cy="369332"/>
          </a:xfrm>
          <a:prstGeom prst="rect">
            <a:avLst/>
          </a:prstGeom>
          <a:noFill/>
        </p:spPr>
        <p:txBody>
          <a:bodyPr wrap="square" rtlCol="0">
            <a:spAutoFit/>
          </a:bodyPr>
          <a:lstStyle/>
          <a:p>
            <a:r>
              <a:rPr lang="et-EE" dirty="0" smtClean="0"/>
              <a:t>14</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1.66667E-6 8.31637E-6 C -0.0085 0.00556 -0.01649 0.00741 -0.02534 0.01134 C -0.0375 0.02776 -0.0368 0.02799 -0.05208 0.03192 C -0.06076 0.0495 -0.06093 0.04418 -0.07309 0.05435 C -0.07534 0.05597 -0.07673 0.05852 -0.07882 0.06013 C -0.08559 0.06545 -0.08055 0.05782 -0.08732 0.06569 C -0.0967 0.07655 -0.10156 0.08581 -0.11406 0.08997 C -0.12152 0.10061 -0.13333 0.10061 -0.14357 0.105 C -0.15069 0.10431 -0.16475 0.10315 -0.16475 0.10315 " pathEditMode="relative" ptsTypes="ffffffffA">
                                      <p:cBhvr>
                                        <p:cTn id="6" dur="2000" fill="hold"/>
                                        <p:tgtEl>
                                          <p:spTgt spid="8"/>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5.55556E-7 4.51434E-6 C -0.00521 0.00462 -0.0092 0.00578 -0.01545 0.00763 C -0.03733 0.02636 -0.0592 0.02428 -0.08594 0.02636 C -0.10052 0.02914 -0.11371 0.03839 -0.12812 0.04324 C -0.14861 0.0407 -0.13871 0.04348 -0.15781 0.03561 C -0.16719 0.03168 -0.1776 0.03353 -0.18733 0.03191 C -0.19149 0.03261 -0.19601 0.03168 -0.2 0.03376 C -0.20156 0.03446 -0.20104 0.03908 -0.20278 0.03954 C -0.20608 0.04047 -0.20937 0.03816 -0.21267 0.03746 C -0.21458 0.03631 -0.21649 0.03492 -0.2184 0.03376 C -0.21979 0.03307 -0.22153 0.0333 -0.22257 0.03191 C -0.22361 0.03052 -0.22396 0.02636 -0.22396 0.02636 " pathEditMode="relative" ptsTypes="fffffffffffA">
                                      <p:cBhvr>
                                        <p:cTn id="8" dur="2000" fill="hold"/>
                                        <p:tgtEl>
                                          <p:spTgt spid="17"/>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7.5E-6 8.31637E-6 C -0.0026 0.01457 -0.00624 0.0303 -0.01406 0.0414 C -0.01614 0.04857 -0.01857 0.05273 -0.02256 0.05828 C -0.0236 0.06245 -0.02378 0.0673 -0.02534 0.07124 C -0.02899 0.08072 -0.03489 0.09043 -0.0394 0.09945 C -0.0401 0.10084 -0.046 0.11171 -0.04791 0.11263 C -0.05156 0.11425 -0.05537 0.11379 -0.05919 0.11448 C -0.07239 0.11379 -0.08558 0.11425 -0.0986 0.11263 C -0.10156 0.1124 -0.10711 0.10893 -0.10711 0.10893 C -0.1184 0.10963 -0.12968 0.10916 -0.14097 0.11078 C -0.14444 0.11124 -0.14652 0.11633 -0.15069 0.11633 " pathEditMode="relative" ptsTypes="ffffffffffA">
                                      <p:cBhvr>
                                        <p:cTn id="10" dur="2000" fill="hold"/>
                                        <p:tgtEl>
                                          <p:spTgt spid="11"/>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9.44444E-6 -8.29787E-6 C -0.00244 0.01641 -0.00382 0.02451 -0.01268 0.03561 C -0.02032 0.05596 -0.02709 0.07747 -0.03507 0.09759 C -0.05053 0.13598 -0.06876 0.17391 -0.07882 0.21577 C -0.08369 0.21068 -0.08646 0.20513 -0.0915 0.20073 C -0.09341 0.19264 -0.09601 0.1901 -0.10001 0.18385 C -0.10105 0.182 -0.10139 0.17946 -0.10278 0.17807 C -0.10521 0.17553 -0.10851 0.17483 -0.11112 0.17252 C -0.12292 0.17437 -0.1224 0.16928 -0.1224 0.17622 " pathEditMode="relative" ptsTypes="ffffffffA">
                                      <p:cBhvr>
                                        <p:cTn id="12" dur="2000" fill="hold"/>
                                        <p:tgtEl>
                                          <p:spTgt spid="13"/>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1.66667E-6 -4.43108E-6 C 0.00364 -0.00786 0.00746 -0.01225 0.01944 -0.0148 C 0.02552 -0.02012 0.03333 -0.02428 0.03854 -0.02983 C 0.04809 -0.04024 0.0559 -0.05319 0.06614 -0.06359 C 0.06823 -0.06984 0.06996 -0.07608 0.07205 -0.08233 C 0.07274 -0.08441 0.07482 -0.08811 0.07482 -0.08788 " pathEditMode="relative" rAng="0" ptsTypes="fffffA">
                                      <p:cBhvr>
                                        <p:cTn id="14" dur="2000" fill="hold"/>
                                        <p:tgtEl>
                                          <p:spTgt spid="10"/>
                                        </p:tgtEl>
                                        <p:attrNameLst>
                                          <p:attrName>ppt_x</p:attrName>
                                          <p:attrName>ppt_y</p:attrName>
                                        </p:attrNameLst>
                                      </p:cBhvr>
                                      <p:rCtr x="37" y="-44"/>
                                    </p:animMotion>
                                  </p:childTnLst>
                                </p:cTn>
                              </p:par>
                              <p:par>
                                <p:cTn id="15" presetID="0" presetClass="path" presetSubtype="0" accel="50000" decel="50000" fill="hold" nodeType="withEffect">
                                  <p:stCondLst>
                                    <p:cond delay="0"/>
                                  </p:stCondLst>
                                  <p:childTnLst>
                                    <p:animMotion origin="layout" path="M 0.06909 -0.05227 C 0.08159 -0.05319 0.09635 -0.0525 0.10868 -0.05782 C 0.10955 -0.05967 0.11024 -0.06198 0.11146 -0.06337 C 0.11389 -0.06591 0.13021 -0.07493 0.13403 -0.07655 C 0.13489 -0.0784 0.13507 -0.0821 0.1368 -0.08233 C 0.14566 -0.08395 0.15868 -0.07956 0.16771 -0.07655 C 0.17882 -0.07933 0.19409 -0.0821 0.20434 -0.09159 C 0.21232 -0.09922 0.21632 -0.11032 0.22691 -0.11032 " pathEditMode="relative" ptsTypes="fffffffA">
                                      <p:cBhvr>
                                        <p:cTn id="16" dur="2000" fill="hold"/>
                                        <p:tgtEl>
                                          <p:spTgt spid="3"/>
                                        </p:tgtEl>
                                        <p:attrNameLst>
                                          <p:attrName>ppt_x</p:attrName>
                                          <p:attrName>ppt_y</p:attrName>
                                        </p:attrNameLst>
                                      </p:cBhvr>
                                    </p:animMotion>
                                  </p:childTnLst>
                                </p:cTn>
                              </p:par>
                              <p:par>
                                <p:cTn id="17" presetID="0" presetClass="path" presetSubtype="0" accel="50000" decel="50000" fill="hold" nodeType="withEffect">
                                  <p:stCondLst>
                                    <p:cond delay="0"/>
                                  </p:stCondLst>
                                  <p:childTnLst>
                                    <p:animMotion origin="layout" path="M 0.05937 -0.02729 C 0.10417 -0.08048 0.15781 -0.12049 0.21285 -0.15102 C 0.23767 -0.16489 0.30087 -0.1598 0.32274 -0.1605 C 0.34219 -0.16697 0.36233 -0.16605 0.38194 -0.17183 C 0.39722 -0.17645 0.39948 -0.18131 0.41719 -0.19426 C 0.42986 -0.20351 0.45434 -0.20282 0.46632 -0.20351 C 0.47569 -0.20236 0.48524 -0.20189 0.49462 -0.19981 C 0.5 -0.19866 0.49809 -0.19426 0.50156 -0.19056 C 0.50903 -0.1827 0.52031 -0.18756 0.52986 -0.18663 C 0.53594 -0.18386 0.54184 -0.18131 0.54809 -0.17923 C 0.5592 -0.18062 0.56597 -0.18201 0.57622 -0.18663 C 0.59288 -0.19426 0.56858 -0.18339 0.58472 -0.19056 C 0.58611 -0.19126 0.58889 -0.19241 0.58889 -0.19241 C 0.59028 -0.19403 0.59878 -0.20236 0.59878 -0.20559 " pathEditMode="relative" ptsTypes="fffffffffffffA">
                                      <p:cBhvr>
                                        <p:cTn id="18" dur="2000" fill="hold"/>
                                        <p:tgtEl>
                                          <p:spTgt spid="12"/>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14306 0.01365 C 0.14444 0.01434 0.14583 0.01573 0.14722 0.0155 C 0.15556 0.01365 0.16562 0.00763 0.17413 0.00416 C 0.17847 0.00255 0.18264 0.00046 0.18681 -0.00139 C 0.18819 -0.00208 0.19097 -0.00324 0.19097 -0.00324 C 0.19809 -0.00254 0.21215 -0.00139 0.21215 -0.00139 " pathEditMode="relative" ptsTypes="fffffA">
                                      <p:cBhvr>
                                        <p:cTn id="20" dur="2000" fill="hold"/>
                                        <p:tgtEl>
                                          <p:spTgt spid="4"/>
                                        </p:tgtEl>
                                        <p:attrNameLst>
                                          <p:attrName>ppt_x</p:attrName>
                                          <p:attrName>ppt_y</p:attrName>
                                        </p:attrNameLst>
                                      </p:cBhvr>
                                    </p:animMotion>
                                  </p:childTnLst>
                                </p:cTn>
                              </p:par>
                              <p:par>
                                <p:cTn id="21" presetID="0" presetClass="path" presetSubtype="0" accel="50000" decel="50000" fill="hold" nodeType="withEffect">
                                  <p:stCondLst>
                                    <p:cond delay="0"/>
                                  </p:stCondLst>
                                  <p:childTnLst>
                                    <p:animMotion origin="layout" path="M 0.13785 -0.00324 C 0.14184 0.00046 0.14254 0.00763 0.14757 0.00809 C 0.19184 0.01179 0.19132 -0.00948 0.19132 0.01179 " pathEditMode="relative" ptsTypes="ffA">
                                      <p:cBhvr>
                                        <p:cTn id="22" dur="2000" fill="hold"/>
                                        <p:tgtEl>
                                          <p:spTgt spid="6"/>
                                        </p:tgtEl>
                                        <p:attrNameLst>
                                          <p:attrName>ppt_x</p:attrName>
                                          <p:attrName>ppt_y</p:attrName>
                                        </p:attrNameLst>
                                      </p:cBhvr>
                                    </p:animMotion>
                                  </p:childTnLst>
                                </p:cTn>
                              </p:par>
                              <p:par>
                                <p:cTn id="23" presetID="0" presetClass="path" presetSubtype="0" accel="50000" decel="50000" fill="hold" nodeType="withEffect">
                                  <p:stCondLst>
                                    <p:cond delay="0"/>
                                  </p:stCondLst>
                                  <p:childTnLst>
                                    <p:animMotion origin="layout" path="M 0.1375 0.00162 C 0.14844 0.00647 0.15972 0.00624 0.17135 0.00717 C 0.17778 0.00879 0.17882 0.01041 0.18542 0.00717 C 0.18698 0.00647 0.18785 0.00347 0.18958 0.00347 C 0.19062 0.00347 0.19045 0.00601 0.19097 0.00717 " pathEditMode="relative" ptsTypes="ffffA">
                                      <p:cBhvr>
                                        <p:cTn id="24" dur="2000" fill="hold"/>
                                        <p:tgtEl>
                                          <p:spTgt spid="7"/>
                                        </p:tgtEl>
                                        <p:attrNameLst>
                                          <p:attrName>ppt_x</p:attrName>
                                          <p:attrName>ppt_y</p:attrName>
                                        </p:attrNameLst>
                                      </p:cBhvr>
                                    </p:animMotion>
                                  </p:childTnLst>
                                </p:cTn>
                              </p:par>
                              <p:par>
                                <p:cTn id="25" presetID="0" presetClass="path" presetSubtype="0" accel="50000" decel="50000" fill="hold" nodeType="withEffect">
                                  <p:stCondLst>
                                    <p:cond delay="0"/>
                                  </p:stCondLst>
                                  <p:childTnLst>
                                    <p:animMotion origin="layout" path="M 2.77778E-7 1.96115E-6 C -0.02674 0.00324 -0.05313 0.00787 -0.08021 0.00948 C -0.0875 0.01272 -0.09531 0.01457 -0.10278 0.01689 C -0.10417 0.01804 -0.10538 0.01966 -0.10695 0.02059 C -0.10833 0.02151 -0.1099 0.02151 -0.11111 0.02244 C -0.11424 0.02498 -0.11667 0.02891 -0.11962 0.03192 C -0.12222 0.03886 -0.12431 0.0451 -0.1309 0.0451 " pathEditMode="relative" ptsTypes="ffffffA">
                                      <p:cBhvr>
                                        <p:cTn id="26" dur="2000" fill="hold"/>
                                        <p:tgtEl>
                                          <p:spTgt spid="16"/>
                                        </p:tgtEl>
                                        <p:attrNameLst>
                                          <p:attrName>ppt_x</p:attrName>
                                          <p:attrName>ppt_y</p:attrName>
                                        </p:attrNameLst>
                                      </p:cBhvr>
                                    </p:animMotion>
                                  </p:childTnLst>
                                </p:cTn>
                              </p:par>
                            </p:childTnLst>
                          </p:cTn>
                        </p:par>
                        <p:par>
                          <p:cTn id="27" fill="hold">
                            <p:stCondLst>
                              <p:cond delay="2000"/>
                            </p:stCondLst>
                            <p:childTnLst>
                              <p:par>
                                <p:cTn id="28" presetID="1" presetClass="entr" presetSubtype="0" fill="hold" grpId="0" nodeType="afterEffect">
                                  <p:stCondLst>
                                    <p:cond delay="0"/>
                                  </p:stCondLst>
                                  <p:childTnLst>
                                    <p:set>
                                      <p:cBhvr>
                                        <p:cTn id="29" dur="1" fill="hold">
                                          <p:stCondLst>
                                            <p:cond delay="0"/>
                                          </p:stCondLst>
                                        </p:cTn>
                                        <p:tgtEl>
                                          <p:spTgt spid="6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7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71"/>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72"/>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74"/>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75"/>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76"/>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77"/>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78"/>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79"/>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5"/>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80"/>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81"/>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3" grpId="0" animBg="1"/>
      <p:bldP spid="65" grpId="0"/>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836712"/>
            <a:ext cx="7920880" cy="1477328"/>
          </a:xfrm>
          <a:prstGeom prst="rect">
            <a:avLst/>
          </a:prstGeom>
          <a:noFill/>
        </p:spPr>
        <p:txBody>
          <a:bodyPr wrap="square" rtlCol="0">
            <a:spAutoFit/>
          </a:bodyPr>
          <a:lstStyle/>
          <a:p>
            <a:r>
              <a:rPr lang="en-US" dirty="0"/>
              <a:t>Let us agree that the symbol h</a:t>
            </a:r>
            <a:r>
              <a:rPr lang="en-US" baseline="-25000" dirty="0">
                <a:sym typeface="Symbol"/>
              </a:rPr>
              <a:t></a:t>
            </a:r>
            <a:r>
              <a:rPr lang="en-US" dirty="0"/>
              <a:t> is used to represent the element in Cart(H) which is indexed as </a:t>
            </a:r>
            <a:r>
              <a:rPr lang="en-US" dirty="0">
                <a:sym typeface="Symbol"/>
              </a:rPr>
              <a:t></a:t>
            </a:r>
            <a:r>
              <a:rPr lang="en-US" dirty="0"/>
              <a:t>. The procedure in question consists of steps based on the indexes so that each for index </a:t>
            </a:r>
            <a:r>
              <a:rPr lang="en-US" dirty="0">
                <a:sym typeface="Symbol"/>
              </a:rPr>
              <a:t></a:t>
            </a:r>
            <a:r>
              <a:rPr lang="en-US" dirty="0"/>
              <a:t> there is a step: </a:t>
            </a:r>
            <a:r>
              <a:rPr lang="en-US" i="1" dirty="0"/>
              <a:t>step</a:t>
            </a:r>
            <a:r>
              <a:rPr lang="en-US" dirty="0"/>
              <a:t> </a:t>
            </a:r>
            <a:r>
              <a:rPr lang="en-US" i="1" dirty="0">
                <a:sym typeface="Symbol"/>
              </a:rPr>
              <a:t></a:t>
            </a:r>
            <a:r>
              <a:rPr lang="en-US" dirty="0"/>
              <a:t>, which, in turn, is divided into sub-steps where each index </a:t>
            </a:r>
            <a:r>
              <a:rPr lang="en-US" dirty="0">
                <a:sym typeface="Symbol"/>
              </a:rPr>
              <a:t></a:t>
            </a:r>
            <a:r>
              <a:rPr lang="en-US" dirty="0"/>
              <a:t> corresponds with a sub-step: </a:t>
            </a:r>
            <a:r>
              <a:rPr lang="en-US" i="1" dirty="0"/>
              <a:t>sub-step </a:t>
            </a:r>
            <a:r>
              <a:rPr lang="en-US" i="1" dirty="0">
                <a:sym typeface="Symbol"/>
              </a:rPr>
              <a:t></a:t>
            </a:r>
            <a:r>
              <a:rPr lang="en-US" dirty="0"/>
              <a:t>.</a:t>
            </a:r>
            <a:endParaRPr lang="et-EE" dirty="0"/>
          </a:p>
          <a:p>
            <a:endParaRPr lang="en-US" dirty="0"/>
          </a:p>
        </p:txBody>
      </p:sp>
      <p:sp>
        <p:nvSpPr>
          <p:cNvPr id="5" name="Oval 4"/>
          <p:cNvSpPr/>
          <p:nvPr/>
        </p:nvSpPr>
        <p:spPr>
          <a:xfrm>
            <a:off x="2987824" y="263691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nvGrpSpPr>
          <p:cNvPr id="11" name="Group 10"/>
          <p:cNvGrpSpPr/>
          <p:nvPr/>
        </p:nvGrpSpPr>
        <p:grpSpPr>
          <a:xfrm>
            <a:off x="467544" y="2348880"/>
            <a:ext cx="504056" cy="864096"/>
            <a:chOff x="467544" y="2348880"/>
            <a:chExt cx="504056" cy="864096"/>
          </a:xfrm>
        </p:grpSpPr>
        <p:sp>
          <p:nvSpPr>
            <p:cNvPr id="3" name="Oval 2"/>
            <p:cNvSpPr/>
            <p:nvPr/>
          </p:nvSpPr>
          <p:spPr>
            <a:xfrm>
              <a:off x="611560"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 name="TextBox 5"/>
            <p:cNvSpPr txBox="1"/>
            <p:nvPr/>
          </p:nvSpPr>
          <p:spPr>
            <a:xfrm>
              <a:off x="467544" y="2348880"/>
              <a:ext cx="504056" cy="369332"/>
            </a:xfrm>
            <a:prstGeom prst="rect">
              <a:avLst/>
            </a:prstGeom>
            <a:noFill/>
          </p:spPr>
          <p:txBody>
            <a:bodyPr wrap="square" rtlCol="0">
              <a:spAutoFit/>
            </a:bodyPr>
            <a:lstStyle/>
            <a:p>
              <a:r>
                <a:rPr lang="et-EE" dirty="0"/>
                <a:t>0</a:t>
              </a:r>
              <a:endParaRPr lang="en-US" dirty="0"/>
            </a:p>
          </p:txBody>
        </p:sp>
      </p:grpSp>
      <p:grpSp>
        <p:nvGrpSpPr>
          <p:cNvPr id="18" name="Group 19"/>
          <p:cNvGrpSpPr/>
          <p:nvPr/>
        </p:nvGrpSpPr>
        <p:grpSpPr>
          <a:xfrm>
            <a:off x="1619672" y="2348880"/>
            <a:ext cx="504056" cy="792088"/>
            <a:chOff x="1619672" y="2348880"/>
            <a:chExt cx="504056" cy="792088"/>
          </a:xfrm>
        </p:grpSpPr>
        <p:sp>
          <p:nvSpPr>
            <p:cNvPr id="4" name="Oval 3"/>
            <p:cNvSpPr/>
            <p:nvPr/>
          </p:nvSpPr>
          <p:spPr>
            <a:xfrm>
              <a:off x="1763688" y="2780928"/>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 name="TextBox 6"/>
            <p:cNvSpPr txBox="1"/>
            <p:nvPr/>
          </p:nvSpPr>
          <p:spPr>
            <a:xfrm>
              <a:off x="1619672" y="2348880"/>
              <a:ext cx="360040" cy="369332"/>
            </a:xfrm>
            <a:prstGeom prst="rect">
              <a:avLst/>
            </a:prstGeom>
            <a:noFill/>
          </p:spPr>
          <p:txBody>
            <a:bodyPr wrap="square" rtlCol="0">
              <a:spAutoFit/>
            </a:bodyPr>
            <a:lstStyle/>
            <a:p>
              <a:r>
                <a:rPr lang="et-EE" dirty="0"/>
                <a:t>1</a:t>
              </a:r>
              <a:endParaRPr lang="en-US" dirty="0"/>
            </a:p>
          </p:txBody>
        </p:sp>
      </p:grpSp>
      <p:sp>
        <p:nvSpPr>
          <p:cNvPr id="8" name="TextBox 7"/>
          <p:cNvSpPr txBox="1"/>
          <p:nvPr/>
        </p:nvSpPr>
        <p:spPr>
          <a:xfrm>
            <a:off x="2483768" y="2348880"/>
            <a:ext cx="432048" cy="369332"/>
          </a:xfrm>
          <a:prstGeom prst="rect">
            <a:avLst/>
          </a:prstGeom>
          <a:noFill/>
        </p:spPr>
        <p:txBody>
          <a:bodyPr wrap="square" rtlCol="0">
            <a:spAutoFit/>
          </a:bodyPr>
          <a:lstStyle/>
          <a:p>
            <a:r>
              <a:rPr lang="et-EE" dirty="0"/>
              <a:t>2</a:t>
            </a:r>
            <a:endParaRPr lang="en-US" dirty="0"/>
          </a:p>
        </p:txBody>
      </p:sp>
      <p:sp>
        <p:nvSpPr>
          <p:cNvPr id="9" name="TextBox 8"/>
          <p:cNvSpPr txBox="1"/>
          <p:nvPr/>
        </p:nvSpPr>
        <p:spPr>
          <a:xfrm>
            <a:off x="4788024" y="2132856"/>
            <a:ext cx="3240360" cy="1754326"/>
          </a:xfrm>
          <a:prstGeom prst="rect">
            <a:avLst/>
          </a:prstGeom>
          <a:noFill/>
        </p:spPr>
        <p:txBody>
          <a:bodyPr wrap="square" rtlCol="0">
            <a:spAutoFit/>
          </a:bodyPr>
          <a:lstStyle/>
          <a:p>
            <a:r>
              <a:rPr lang="en-US" b="1" dirty="0"/>
              <a:t>Step 0: Forming predicate P</a:t>
            </a:r>
            <a:r>
              <a:rPr lang="en-US" b="1" baseline="-25000" dirty="0"/>
              <a:t>0</a:t>
            </a:r>
            <a:r>
              <a:rPr lang="en-US" b="1" dirty="0"/>
              <a:t>.</a:t>
            </a:r>
            <a:endParaRPr lang="et-EE" dirty="0"/>
          </a:p>
          <a:p>
            <a:pPr lvl="0"/>
            <a:r>
              <a:rPr lang="en-US" dirty="0"/>
              <a:t>We take the element h</a:t>
            </a:r>
            <a:r>
              <a:rPr lang="en-US" baseline="-25000" dirty="0"/>
              <a:t>0</a:t>
            </a:r>
            <a:r>
              <a:rPr lang="en-US" dirty="0">
                <a:sym typeface="Symbol"/>
              </a:rPr>
              <a:t></a:t>
            </a:r>
            <a:r>
              <a:rPr lang="en-US" dirty="0"/>
              <a:t>Cart</a:t>
            </a:r>
            <a:r>
              <a:rPr lang="en-US" baseline="-25000" dirty="0"/>
              <a:t> </a:t>
            </a:r>
            <a:r>
              <a:rPr lang="en-US" dirty="0"/>
              <a:t>(H) and such a natural number m</a:t>
            </a:r>
            <a:r>
              <a:rPr lang="en-US" baseline="-25000" dirty="0"/>
              <a:t>0</a:t>
            </a:r>
            <a:r>
              <a:rPr lang="en-US" dirty="0"/>
              <a:t>, where .</a:t>
            </a:r>
            <a:endParaRPr lang="et-EE" dirty="0"/>
          </a:p>
          <a:p>
            <a:pPr lvl="0"/>
            <a:r>
              <a:rPr lang="en-US" dirty="0"/>
              <a:t>Begin sub-step 00. </a:t>
            </a:r>
            <a:endParaRPr lang="et-EE" dirty="0"/>
          </a:p>
          <a:p>
            <a:endParaRPr lang="en-US" dirty="0"/>
          </a:p>
        </p:txBody>
      </p:sp>
      <p:sp>
        <p:nvSpPr>
          <p:cNvPr id="10" name="Oval 9"/>
          <p:cNvSpPr/>
          <p:nvPr/>
        </p:nvSpPr>
        <p:spPr>
          <a:xfrm>
            <a:off x="1259632" y="4005064"/>
            <a:ext cx="1152128" cy="1080120"/>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TextBox 11"/>
          <p:cNvSpPr txBox="1"/>
          <p:nvPr/>
        </p:nvSpPr>
        <p:spPr>
          <a:xfrm>
            <a:off x="2555776" y="4869160"/>
            <a:ext cx="1296144" cy="369332"/>
          </a:xfrm>
          <a:prstGeom prst="rect">
            <a:avLst/>
          </a:prstGeom>
          <a:noFill/>
        </p:spPr>
        <p:txBody>
          <a:bodyPr wrap="square" rtlCol="0">
            <a:spAutoFit/>
          </a:bodyPr>
          <a:lstStyle/>
          <a:p>
            <a:r>
              <a:rPr lang="en-US" dirty="0" err="1"/>
              <a:t>Rel</a:t>
            </a:r>
            <a:r>
              <a:rPr lang="en-US" baseline="-25000" dirty="0" err="1"/>
              <a:t>H</a:t>
            </a:r>
            <a:r>
              <a:rPr lang="en-US" dirty="0"/>
              <a:t>(h</a:t>
            </a:r>
            <a:r>
              <a:rPr lang="en-US" baseline="-25000" dirty="0"/>
              <a:t>0</a:t>
            </a:r>
            <a:r>
              <a:rPr lang="en-US" dirty="0" smtClean="0"/>
              <a:t>)</a:t>
            </a:r>
            <a:r>
              <a:rPr lang="et-EE" dirty="0" smtClean="0"/>
              <a:t> ?</a:t>
            </a:r>
            <a:endParaRPr lang="en-US" dirty="0"/>
          </a:p>
        </p:txBody>
      </p:sp>
      <p:sp>
        <p:nvSpPr>
          <p:cNvPr id="13" name="TextBox 12"/>
          <p:cNvSpPr txBox="1"/>
          <p:nvPr/>
        </p:nvSpPr>
        <p:spPr>
          <a:xfrm>
            <a:off x="2483768" y="5373216"/>
            <a:ext cx="1584176" cy="369332"/>
          </a:xfrm>
          <a:prstGeom prst="rect">
            <a:avLst/>
          </a:prstGeom>
          <a:noFill/>
        </p:spPr>
        <p:txBody>
          <a:bodyPr wrap="square" rtlCol="0">
            <a:spAutoFit/>
          </a:bodyPr>
          <a:lstStyle/>
          <a:p>
            <a:r>
              <a:rPr lang="en-US" dirty="0"/>
              <a:t>P</a:t>
            </a:r>
            <a:r>
              <a:rPr lang="en-US" baseline="-25000" dirty="0"/>
              <a:t>00</a:t>
            </a:r>
            <a:r>
              <a:rPr lang="en-US" dirty="0"/>
              <a:t> = {h</a:t>
            </a:r>
            <a:r>
              <a:rPr lang="en-US" baseline="-25000" dirty="0"/>
              <a:t>00</a:t>
            </a:r>
            <a:r>
              <a:rPr lang="en-US" dirty="0" smtClean="0"/>
              <a:t>} </a:t>
            </a:r>
            <a:endParaRPr lang="en-US" dirty="0"/>
          </a:p>
        </p:txBody>
      </p:sp>
      <p:sp>
        <p:nvSpPr>
          <p:cNvPr id="14" name="TextBox 13"/>
          <p:cNvSpPr txBox="1"/>
          <p:nvPr/>
        </p:nvSpPr>
        <p:spPr>
          <a:xfrm>
            <a:off x="4860032" y="3717032"/>
            <a:ext cx="1872208" cy="369332"/>
          </a:xfrm>
          <a:prstGeom prst="rect">
            <a:avLst/>
          </a:prstGeom>
          <a:noFill/>
        </p:spPr>
        <p:txBody>
          <a:bodyPr wrap="square" rtlCol="0">
            <a:spAutoFit/>
          </a:bodyPr>
          <a:lstStyle/>
          <a:p>
            <a:r>
              <a:rPr lang="en-US" b="1" dirty="0"/>
              <a:t>Sub-step 0</a:t>
            </a:r>
            <a:r>
              <a:rPr lang="en-US" b="1" dirty="0">
                <a:sym typeface="Symbol"/>
              </a:rPr>
              <a:t></a:t>
            </a:r>
            <a:r>
              <a:rPr lang="en-US" b="1" dirty="0"/>
              <a:t>.</a:t>
            </a:r>
            <a:endParaRPr lang="en-US" dirty="0"/>
          </a:p>
        </p:txBody>
      </p:sp>
      <p:sp>
        <p:nvSpPr>
          <p:cNvPr id="15" name="Right Arrow 14"/>
          <p:cNvSpPr/>
          <p:nvPr/>
        </p:nvSpPr>
        <p:spPr>
          <a:xfrm rot="16430513">
            <a:off x="1608825" y="3508005"/>
            <a:ext cx="651441" cy="191128"/>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6" name="TextBox 15"/>
          <p:cNvSpPr txBox="1"/>
          <p:nvPr/>
        </p:nvSpPr>
        <p:spPr>
          <a:xfrm>
            <a:off x="2987824" y="3429000"/>
            <a:ext cx="1944216" cy="369332"/>
          </a:xfrm>
          <a:prstGeom prst="rect">
            <a:avLst/>
          </a:prstGeom>
          <a:noFill/>
        </p:spPr>
        <p:txBody>
          <a:bodyPr wrap="square" rtlCol="0">
            <a:spAutoFit/>
          </a:bodyPr>
          <a:lstStyle/>
          <a:p>
            <a:r>
              <a:rPr lang="et-EE" dirty="0" err="1" smtClean="0"/>
              <a:t>Similar</a:t>
            </a:r>
            <a:r>
              <a:rPr lang="et-EE" dirty="0" smtClean="0"/>
              <a:t>?</a:t>
            </a:r>
            <a:endParaRPr lang="en-US" dirty="0"/>
          </a:p>
        </p:txBody>
      </p:sp>
      <p:sp>
        <p:nvSpPr>
          <p:cNvPr id="17" name="TextBox 16"/>
          <p:cNvSpPr txBox="1"/>
          <p:nvPr/>
        </p:nvSpPr>
        <p:spPr>
          <a:xfrm>
            <a:off x="4860032" y="4149080"/>
            <a:ext cx="3600400" cy="1477328"/>
          </a:xfrm>
          <a:prstGeom prst="rect">
            <a:avLst/>
          </a:prstGeom>
          <a:noFill/>
        </p:spPr>
        <p:txBody>
          <a:bodyPr wrap="square" rtlCol="0">
            <a:spAutoFit/>
          </a:bodyPr>
          <a:lstStyle/>
          <a:p>
            <a:pPr lvl="0"/>
            <a:r>
              <a:rPr lang="en-US" dirty="0"/>
              <a:t>If the requirement is met, then the step 0 “Forming predicate P</a:t>
            </a:r>
            <a:r>
              <a:rPr lang="en-US" baseline="-25000" dirty="0"/>
              <a:t>0</a:t>
            </a:r>
            <a:r>
              <a:rPr lang="en-US" dirty="0"/>
              <a:t>“ continues and we take</a:t>
            </a:r>
            <a:endParaRPr lang="et-EE" dirty="0"/>
          </a:p>
          <a:p>
            <a:r>
              <a:rPr lang="en-US" dirty="0"/>
              <a:t>            h</a:t>
            </a:r>
            <a:r>
              <a:rPr lang="en-US" baseline="-25000" dirty="0"/>
              <a:t>0</a:t>
            </a:r>
            <a:r>
              <a:rPr lang="en-US" baseline="-25000" dirty="0">
                <a:sym typeface="Symbol"/>
              </a:rPr>
              <a:t></a:t>
            </a:r>
            <a:r>
              <a:rPr lang="en-US" baseline="-25000" dirty="0"/>
              <a:t> </a:t>
            </a:r>
            <a:r>
              <a:rPr lang="en-US" dirty="0"/>
              <a:t>= h</a:t>
            </a:r>
            <a:r>
              <a:rPr lang="en-US" b="1" baseline="-25000" dirty="0"/>
              <a:t> </a:t>
            </a:r>
            <a:endParaRPr lang="et-EE" dirty="0"/>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4932040" y="5445224"/>
          <a:ext cx="2793037" cy="720080"/>
        </p:xfrm>
        <a:graphic>
          <a:graphicData uri="http://schemas.openxmlformats.org/presentationml/2006/ole">
            <p:oleObj spid="_x0000_s1026" name="Equation" r:id="rId3" imgW="1358310" imgH="342751" progId="Equation.3">
              <p:embed/>
            </p:oleObj>
          </a:graphicData>
        </a:graphic>
      </p:graphicFrame>
      <p:sp>
        <p:nvSpPr>
          <p:cNvPr id="21" name="Right Arrow 20"/>
          <p:cNvSpPr/>
          <p:nvPr/>
        </p:nvSpPr>
        <p:spPr>
          <a:xfrm rot="18198668">
            <a:off x="2152910" y="3565882"/>
            <a:ext cx="1094069" cy="143039"/>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2" name="Date Placeholder 21"/>
          <p:cNvSpPr>
            <a:spLocks noGrp="1"/>
          </p:cNvSpPr>
          <p:nvPr>
            <p:ph type="dt" sz="half" idx="10"/>
          </p:nvPr>
        </p:nvSpPr>
        <p:spPr/>
        <p:txBody>
          <a:bodyPr/>
          <a:lstStyle/>
          <a:p>
            <a:fld id="{49F0513E-310B-49A4-B14E-7B39452B7B62}" type="datetime1">
              <a:rPr lang="et-EE" smtClean="0"/>
              <a:pPr/>
              <a:t>22.11.2011</a:t>
            </a:fld>
            <a:endParaRPr lang="en-US"/>
          </a:p>
        </p:txBody>
      </p:sp>
      <p:sp>
        <p:nvSpPr>
          <p:cNvPr id="24" name="Footer Placeholder 23"/>
          <p:cNvSpPr>
            <a:spLocks noGrp="1"/>
          </p:cNvSpPr>
          <p:nvPr>
            <p:ph type="ftr" sz="quarter" idx="11"/>
          </p:nvPr>
        </p:nvSpPr>
        <p:spPr/>
        <p:txBody>
          <a:bodyPr/>
          <a:lstStyle/>
          <a:p>
            <a:r>
              <a:rPr lang="en-US" smtClean="0"/>
              <a:t>Orlando 2010</a:t>
            </a:r>
            <a:endParaRPr lang="en-US"/>
          </a:p>
        </p:txBody>
      </p:sp>
      <p:sp>
        <p:nvSpPr>
          <p:cNvPr id="26" name="Slide Number Placeholder 25"/>
          <p:cNvSpPr>
            <a:spLocks noGrp="1"/>
          </p:cNvSpPr>
          <p:nvPr>
            <p:ph type="sldNum" sz="quarter" idx="12"/>
          </p:nvPr>
        </p:nvSpPr>
        <p:spPr/>
        <p:txBody>
          <a:bodyPr/>
          <a:lstStyle/>
          <a:p>
            <a:fld id="{C083B16E-37DF-41D2-9815-2DAA37B9E8BD}" type="slidenum">
              <a:rPr lang="en-US" smtClean="0"/>
              <a:pPr/>
              <a:t>4</a:t>
            </a:fld>
            <a:r>
              <a:rPr lang="et-EE" smtClean="0"/>
              <a:t> of 22</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05556E-6 -2.35893E-6 L 0.11805 0.24121 " pathEditMode="relative" ptsTypes="AA">
                                      <p:cBhvr>
                                        <p:cTn id="6" dur="2000" fill="hold"/>
                                        <p:tgtEl>
                                          <p:spTgt spid="11"/>
                                        </p:tgtEl>
                                        <p:attrNameLst>
                                          <p:attrName>ppt_x</p:attrName>
                                          <p:attrName>ppt_y</p:attrName>
                                        </p:attrNameLst>
                                      </p:cBhvr>
                                    </p:animMotion>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grpId="1" nodeType="clickEffect">
                                  <p:stCondLst>
                                    <p:cond delay="0"/>
                                  </p:stCondLst>
                                  <p:childTnLst>
                                    <p:animScale>
                                      <p:cBhvr>
                                        <p:cTn id="20" dur="2000" fill="hold"/>
                                        <p:tgtEl>
                                          <p:spTgt spid="10"/>
                                        </p:tgtEl>
                                      </p:cBhvr>
                                      <p:by x="150000" y="150000"/>
                                    </p:animScale>
                                  </p:childTnLst>
                                </p:cTn>
                              </p:par>
                              <p:par>
                                <p:cTn id="21" presetID="7" presetClass="emph" presetSubtype="2" fill="hold" nodeType="withEffect">
                                  <p:stCondLst>
                                    <p:cond delay="0"/>
                                  </p:stCondLst>
                                  <p:childTnLst>
                                    <p:animClr clrSpc="rgb">
                                      <p:cBhvr>
                                        <p:cTn id="22" dur="2000" fill="hold"/>
                                        <p:tgtEl>
                                          <p:spTgt spid="10"/>
                                        </p:tgtEl>
                                        <p:attrNameLst>
                                          <p:attrName>stroke.color</p:attrName>
                                        </p:attrNameLst>
                                      </p:cBhvr>
                                      <p:to>
                                        <a:srgbClr val="33CC33"/>
                                      </p:to>
                                    </p:animClr>
                                    <p:set>
                                      <p:cBhvr>
                                        <p:cTn id="23" dur="2000" fill="hold"/>
                                        <p:tgtEl>
                                          <p:spTgt spid="10"/>
                                        </p:tgtEl>
                                        <p:attrNameLst>
                                          <p:attrName>stroke.on</p:attrName>
                                        </p:attrNameLst>
                                      </p:cBhvr>
                                      <p:to>
                                        <p:strVal val="true"/>
                                      </p:to>
                                    </p:set>
                                  </p:childTnLst>
                                </p:cTn>
                              </p:par>
                            </p:childTnLst>
                          </p:cTn>
                        </p:par>
                        <p:par>
                          <p:cTn id="24" fill="hold">
                            <p:stCondLst>
                              <p:cond delay="2000"/>
                            </p:stCondLst>
                            <p:childTnLst>
                              <p:par>
                                <p:cTn id="25" presetID="1"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nodeType="afterEffect">
                                  <p:stCondLst>
                                    <p:cond delay="0"/>
                                  </p:stCondLst>
                                  <p:childTnLst>
                                    <p:set>
                                      <p:cBhvr>
                                        <p:cTn id="42" dur="1" fill="hold">
                                          <p:stCondLst>
                                            <p:cond delay="0"/>
                                          </p:stCondLst>
                                        </p:cTn>
                                        <p:tgtEl>
                                          <p:spTgt spid="10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5"/>
                                        </p:tgtEl>
                                        <p:attrNameLst>
                                          <p:attrName>style.visibility</p:attrName>
                                        </p:attrNameLst>
                                      </p:cBhvr>
                                      <p:to>
                                        <p:strVal val="hidden"/>
                                      </p:to>
                                    </p:set>
                                  </p:childTnLst>
                                </p:cTn>
                              </p:par>
                            </p:childTnLst>
                          </p:cTn>
                        </p:par>
                        <p:par>
                          <p:cTn id="47" fill="hold">
                            <p:stCondLst>
                              <p:cond delay="0"/>
                            </p:stCondLst>
                            <p:childTnLst>
                              <p:par>
                                <p:cTn id="48" presetID="0" presetClass="path" presetSubtype="0" accel="50000" decel="50000" fill="hold" nodeType="afterEffect">
                                  <p:stCondLst>
                                    <p:cond delay="0"/>
                                  </p:stCondLst>
                                  <p:childTnLst>
                                    <p:animMotion origin="layout" path="M -4.16667E-6 5.95745E-6 C 0.00295 0.00602 0.00452 0.01226 0.00695 0.01874 C 0.00747 0.02429 0.00747 0.03007 0.00834 0.03562 C 0.00938 0.0414 0.01268 0.0525 0.01268 0.0525 C 0.01441 0.06638 0.01649 0.08002 0.01823 0.0939 C 0.01858 0.09691 0.01893 0.10014 0.01962 0.10315 C 0.02031 0.10708 0.0224 0.11448 0.0224 0.11448 C 0.02292 0.12073 0.02361 0.12697 0.02379 0.13322 C 0.02448 0.15519 0.02535 0.17692 0.02535 0.1989 C 0.02535 0.21717 0.02344 0.22642 0.01962 0.24214 C 0.0191 0.24422 0.0184 0.247 0.01684 0.24769 C 0.01424 0.24908 0.01111 0.24769 0.00834 0.24769 " pathEditMode="relative" ptsTypes="fffffffffffA">
                                      <p:cBhvr>
                                        <p:cTn id="49" dur="2000" fill="hold"/>
                                        <p:tgtEl>
                                          <p:spTgt spid="18"/>
                                        </p:tgtEl>
                                        <p:attrNameLst>
                                          <p:attrName>ppt_x</p:attrName>
                                          <p:attrName>ppt_y</p:attrName>
                                        </p:attrNameLst>
                                      </p:cBhvr>
                                    </p:animMotion>
                                  </p:childTnLst>
                                </p:cTn>
                              </p:par>
                            </p:childTnLst>
                          </p:cTn>
                        </p:par>
                        <p:par>
                          <p:cTn id="50" fill="hold">
                            <p:stCondLst>
                              <p:cond delay="2000"/>
                            </p:stCondLst>
                            <p:childTnLst>
                              <p:par>
                                <p:cTn id="51" presetID="1" presetClass="entr" presetSubtype="0"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par>
                          <p:cTn id="53" fill="hold">
                            <p:stCondLst>
                              <p:cond delay="2000"/>
                            </p:stCondLst>
                            <p:childTnLst>
                              <p:par>
                                <p:cTn id="54" presetID="1" presetClass="exit" presetSubtype="0" fill="hold" grpId="1" nodeType="afterEffect">
                                  <p:stCondLst>
                                    <p:cond delay="0"/>
                                  </p:stCondLst>
                                  <p:childTnLst>
                                    <p:set>
                                      <p:cBhvr>
                                        <p:cTn id="55"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2" grpId="0"/>
      <p:bldP spid="12" grpId="1"/>
      <p:bldP spid="13" grpId="0"/>
      <p:bldP spid="14" grpId="0"/>
      <p:bldP spid="15" grpId="0" animBg="1"/>
      <p:bldP spid="15" grpId="1" animBg="1"/>
      <p:bldP spid="16" grpId="0"/>
      <p:bldP spid="16" grpId="1"/>
      <p:bldP spid="17" grpId="0"/>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980728"/>
            <a:ext cx="8136904" cy="2585323"/>
          </a:xfrm>
          <a:prstGeom prst="rect">
            <a:avLst/>
          </a:prstGeom>
          <a:noFill/>
        </p:spPr>
        <p:txBody>
          <a:bodyPr wrap="square" rtlCol="0">
            <a:spAutoFit/>
          </a:bodyPr>
          <a:lstStyle/>
          <a:p>
            <a:r>
              <a:rPr lang="en-US" b="1" dirty="0"/>
              <a:t>Comment.</a:t>
            </a:r>
            <a:r>
              <a:rPr lang="en-US" dirty="0"/>
              <a:t> P</a:t>
            </a:r>
            <a:r>
              <a:rPr lang="en-US" baseline="-25000" dirty="0"/>
              <a:t>0</a:t>
            </a:r>
            <a:r>
              <a:rPr lang="en-US" baseline="-25000" dirty="0">
                <a:sym typeface="Symbol"/>
              </a:rPr>
              <a:t></a:t>
            </a:r>
            <a:r>
              <a:rPr lang="en-US" dirty="0"/>
              <a:t> is the intersection of the totality area of the meta-predicate S</a:t>
            </a:r>
            <a:r>
              <a:rPr lang="en-US" baseline="-25000" dirty="0"/>
              <a:t>H</a:t>
            </a:r>
            <a:r>
              <a:rPr lang="en-US" dirty="0"/>
              <a:t> and the meta-predicate R</a:t>
            </a:r>
            <a:r>
              <a:rPr lang="en-US" baseline="-25000" dirty="0"/>
              <a:t>H</a:t>
            </a:r>
            <a:r>
              <a:rPr lang="en-US" dirty="0"/>
              <a:t>. Let us begin the new sub-step of step 0. </a:t>
            </a:r>
            <a:endParaRPr lang="et-EE" dirty="0"/>
          </a:p>
          <a:p>
            <a:pPr lvl="0"/>
            <a:r>
              <a:rPr lang="en-US" dirty="0"/>
              <a:t>If the requirement is not met, then the step 0 “Forming predicate P</a:t>
            </a:r>
            <a:r>
              <a:rPr lang="en-US" baseline="-25000" dirty="0"/>
              <a:t>0</a:t>
            </a:r>
            <a:r>
              <a:rPr lang="en-US" dirty="0"/>
              <a:t>“ ends with the result </a:t>
            </a:r>
            <a:endParaRPr lang="et-EE" dirty="0" smtClean="0"/>
          </a:p>
          <a:p>
            <a:pPr lvl="0"/>
            <a:endParaRPr lang="et-EE" dirty="0"/>
          </a:p>
          <a:p>
            <a:pPr lvl="0"/>
            <a:endParaRPr lang="et-EE" dirty="0" smtClean="0"/>
          </a:p>
          <a:p>
            <a:pPr lvl="0"/>
            <a:endParaRPr lang="et-EE" dirty="0"/>
          </a:p>
          <a:p>
            <a:r>
              <a:rPr lang="en-US" dirty="0"/>
              <a:t>We begin the next step. </a:t>
            </a:r>
            <a:endParaRPr lang="et-EE" dirty="0"/>
          </a:p>
          <a:p>
            <a:endParaRPr lang="en-US"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09" name="Object 1"/>
          <p:cNvGraphicFramePr>
            <a:graphicFrameLocks noChangeAspect="1"/>
          </p:cNvGraphicFramePr>
          <p:nvPr/>
        </p:nvGraphicFramePr>
        <p:xfrm>
          <a:off x="755576" y="2204864"/>
          <a:ext cx="1469355" cy="692696"/>
        </p:xfrm>
        <a:graphic>
          <a:graphicData uri="http://schemas.openxmlformats.org/presentationml/2006/ole">
            <p:oleObj spid="_x0000_s2050" name="Equation" r:id="rId3" imgW="736600" imgH="342900" progId="Equation.3">
              <p:embed/>
            </p:oleObj>
          </a:graphicData>
        </a:graphic>
      </p:graphicFrame>
      <p:sp>
        <p:nvSpPr>
          <p:cNvPr id="5" name="TextBox 4"/>
          <p:cNvSpPr txBox="1"/>
          <p:nvPr/>
        </p:nvSpPr>
        <p:spPr>
          <a:xfrm>
            <a:off x="683568" y="3573016"/>
            <a:ext cx="8064896" cy="2862322"/>
          </a:xfrm>
          <a:prstGeom prst="rect">
            <a:avLst/>
          </a:prstGeom>
          <a:noFill/>
        </p:spPr>
        <p:txBody>
          <a:bodyPr wrap="square" rtlCol="0">
            <a:spAutoFit/>
          </a:bodyPr>
          <a:lstStyle/>
          <a:p>
            <a:r>
              <a:rPr lang="en-US" b="1" dirty="0"/>
              <a:t>Step </a:t>
            </a:r>
            <a:r>
              <a:rPr lang="en-US" b="1" dirty="0">
                <a:sym typeface="Symbol"/>
              </a:rPr>
              <a:t></a:t>
            </a:r>
            <a:r>
              <a:rPr lang="en-US" b="1" dirty="0"/>
              <a:t>: Forming predicate P</a:t>
            </a:r>
            <a:r>
              <a:rPr lang="en-US" b="1" baseline="-25000" dirty="0">
                <a:sym typeface="Symbol"/>
              </a:rPr>
              <a:t></a:t>
            </a:r>
            <a:r>
              <a:rPr lang="en-US" b="1" dirty="0"/>
              <a:t>.</a:t>
            </a:r>
            <a:endParaRPr lang="et-EE" dirty="0"/>
          </a:p>
          <a:p>
            <a:pPr lvl="0"/>
            <a:r>
              <a:rPr lang="en-US" dirty="0"/>
              <a:t>Let us take the element h</a:t>
            </a:r>
            <a:r>
              <a:rPr lang="en-US" baseline="-25000" dirty="0">
                <a:sym typeface="Symbol"/>
              </a:rPr>
              <a:t></a:t>
            </a:r>
            <a:r>
              <a:rPr lang="en-US" dirty="0">
                <a:sym typeface="Symbol"/>
              </a:rPr>
              <a:t></a:t>
            </a:r>
            <a:r>
              <a:rPr lang="en-US" dirty="0"/>
              <a:t>Cart</a:t>
            </a:r>
            <a:r>
              <a:rPr lang="en-US" baseline="-25000" dirty="0"/>
              <a:t> </a:t>
            </a:r>
            <a:r>
              <a:rPr lang="en-US" dirty="0"/>
              <a:t>(H) and such a natural number m</a:t>
            </a:r>
            <a:r>
              <a:rPr lang="en-US" baseline="-25000" dirty="0">
                <a:sym typeface="Symbol"/>
              </a:rPr>
              <a:t></a:t>
            </a:r>
            <a:r>
              <a:rPr lang="en-US" dirty="0"/>
              <a:t>, where .</a:t>
            </a:r>
            <a:endParaRPr lang="et-EE" dirty="0"/>
          </a:p>
          <a:p>
            <a:pPr lvl="0"/>
            <a:r>
              <a:rPr lang="en-US" dirty="0"/>
              <a:t>Begin sub-step </a:t>
            </a:r>
            <a:r>
              <a:rPr lang="en-US" dirty="0">
                <a:sym typeface="Symbol"/>
              </a:rPr>
              <a:t></a:t>
            </a:r>
            <a:r>
              <a:rPr lang="en-US" dirty="0"/>
              <a:t>0. </a:t>
            </a:r>
            <a:endParaRPr lang="et-EE" dirty="0"/>
          </a:p>
          <a:p>
            <a:r>
              <a:rPr lang="en-US" b="1" dirty="0"/>
              <a:t>Step </a:t>
            </a:r>
            <a:r>
              <a:rPr lang="en-US" b="1" dirty="0">
                <a:sym typeface="Symbol"/>
              </a:rPr>
              <a:t></a:t>
            </a:r>
            <a:r>
              <a:rPr lang="en-US" b="1" dirty="0"/>
              <a:t>: Forming predicate P</a:t>
            </a:r>
            <a:r>
              <a:rPr lang="en-US" baseline="-25000" dirty="0">
                <a:sym typeface="Symbol"/>
              </a:rPr>
              <a:t></a:t>
            </a:r>
            <a:r>
              <a:rPr lang="en-US" b="1" dirty="0"/>
              <a:t>. Sub-step </a:t>
            </a:r>
            <a:r>
              <a:rPr lang="en-US" b="1" dirty="0">
                <a:sym typeface="Symbol"/>
              </a:rPr>
              <a:t></a:t>
            </a:r>
            <a:r>
              <a:rPr lang="en-US" b="1" dirty="0"/>
              <a:t>0.</a:t>
            </a:r>
            <a:endParaRPr lang="et-EE" dirty="0"/>
          </a:p>
          <a:p>
            <a:pPr lvl="0"/>
            <a:r>
              <a:rPr lang="en-US" dirty="0"/>
              <a:t>Check the requirement </a:t>
            </a:r>
            <a:r>
              <a:rPr lang="en-US" dirty="0" err="1"/>
              <a:t>Rel</a:t>
            </a:r>
            <a:r>
              <a:rPr lang="en-US" baseline="-25000" dirty="0" err="1"/>
              <a:t>H</a:t>
            </a:r>
            <a:r>
              <a:rPr lang="en-US" dirty="0"/>
              <a:t>(h</a:t>
            </a:r>
            <a:r>
              <a:rPr lang="en-US" baseline="-25000" dirty="0">
                <a:sym typeface="Symbol"/>
              </a:rPr>
              <a:t></a:t>
            </a:r>
            <a:r>
              <a:rPr lang="en-US" dirty="0"/>
              <a:t>). </a:t>
            </a:r>
            <a:endParaRPr lang="et-EE" dirty="0"/>
          </a:p>
          <a:p>
            <a:pPr lvl="0"/>
            <a:r>
              <a:rPr lang="en-US" dirty="0"/>
              <a:t>If the requirement is met, then the “Step </a:t>
            </a:r>
            <a:r>
              <a:rPr lang="en-US" dirty="0">
                <a:sym typeface="Symbol"/>
              </a:rPr>
              <a:t></a:t>
            </a:r>
            <a:r>
              <a:rPr lang="en-US" dirty="0"/>
              <a:t>: Forming predicate P</a:t>
            </a:r>
            <a:r>
              <a:rPr lang="en-US" baseline="-25000" dirty="0">
                <a:sym typeface="Symbol"/>
              </a:rPr>
              <a:t></a:t>
            </a:r>
            <a:r>
              <a:rPr lang="en-US" dirty="0"/>
              <a:t>“ continues and we take </a:t>
            </a:r>
            <a:endParaRPr lang="et-EE" dirty="0" smtClean="0"/>
          </a:p>
          <a:p>
            <a:r>
              <a:rPr lang="en-US" dirty="0"/>
              <a:t> h</a:t>
            </a:r>
            <a:r>
              <a:rPr lang="en-US" baseline="-25000" dirty="0">
                <a:sym typeface="Symbol"/>
              </a:rPr>
              <a:t></a:t>
            </a:r>
            <a:r>
              <a:rPr lang="en-US" baseline="-25000" dirty="0"/>
              <a:t>0 </a:t>
            </a:r>
            <a:r>
              <a:rPr lang="en-US" dirty="0"/>
              <a:t>= h</a:t>
            </a:r>
            <a:r>
              <a:rPr lang="en-US" baseline="-25000" dirty="0">
                <a:sym typeface="Symbol"/>
              </a:rPr>
              <a:t></a:t>
            </a:r>
            <a:r>
              <a:rPr lang="en-US" baseline="-25000" dirty="0"/>
              <a:t> </a:t>
            </a:r>
            <a:endParaRPr lang="et-EE" dirty="0"/>
          </a:p>
          <a:p>
            <a:r>
              <a:rPr lang="en-US" baseline="-25000" dirty="0"/>
              <a:t> </a:t>
            </a:r>
            <a:r>
              <a:rPr lang="en-US" dirty="0" smtClean="0"/>
              <a:t>P</a:t>
            </a:r>
            <a:r>
              <a:rPr lang="en-US" baseline="-25000" dirty="0">
                <a:sym typeface="Symbol"/>
              </a:rPr>
              <a:t></a:t>
            </a:r>
            <a:r>
              <a:rPr lang="en-US" baseline="-25000" dirty="0"/>
              <a:t>0</a:t>
            </a:r>
            <a:r>
              <a:rPr lang="en-US" dirty="0"/>
              <a:t> = {h</a:t>
            </a:r>
            <a:r>
              <a:rPr lang="en-US" baseline="-25000" dirty="0">
                <a:sym typeface="Symbol"/>
              </a:rPr>
              <a:t></a:t>
            </a:r>
            <a:r>
              <a:rPr lang="en-US" baseline="-25000" dirty="0"/>
              <a:t>0</a:t>
            </a:r>
            <a:r>
              <a:rPr lang="en-US" dirty="0"/>
              <a:t>}.                                                                     </a:t>
            </a:r>
            <a:endParaRPr lang="et-EE" dirty="0"/>
          </a:p>
          <a:p>
            <a:endParaRPr lang="en-US" dirty="0"/>
          </a:p>
        </p:txBody>
      </p:sp>
      <p:sp>
        <p:nvSpPr>
          <p:cNvPr id="6" name="Date Placeholder 5"/>
          <p:cNvSpPr>
            <a:spLocks noGrp="1"/>
          </p:cNvSpPr>
          <p:nvPr>
            <p:ph type="dt" sz="half" idx="10"/>
          </p:nvPr>
        </p:nvSpPr>
        <p:spPr/>
        <p:txBody>
          <a:bodyPr/>
          <a:lstStyle/>
          <a:p>
            <a:fld id="{7D94CBFC-4203-42C2-89F9-1E0BF8EFCF35}" type="datetime1">
              <a:rPr lang="et-EE" smtClean="0"/>
              <a:pPr/>
              <a:t>22.11.2011</a:t>
            </a:fld>
            <a:endParaRPr lang="en-US"/>
          </a:p>
        </p:txBody>
      </p:sp>
      <p:sp>
        <p:nvSpPr>
          <p:cNvPr id="8" name="Footer Placeholder 7"/>
          <p:cNvSpPr>
            <a:spLocks noGrp="1"/>
          </p:cNvSpPr>
          <p:nvPr>
            <p:ph type="ftr" sz="quarter" idx="11"/>
          </p:nvPr>
        </p:nvSpPr>
        <p:spPr/>
        <p:txBody>
          <a:bodyPr/>
          <a:lstStyle/>
          <a:p>
            <a:r>
              <a:rPr lang="en-US" smtClean="0"/>
              <a:t>Orlando 2010</a:t>
            </a:r>
            <a:endParaRPr lang="en-US"/>
          </a:p>
        </p:txBody>
      </p:sp>
      <p:sp>
        <p:nvSpPr>
          <p:cNvPr id="9" name="Slide Number Placeholder 8"/>
          <p:cNvSpPr>
            <a:spLocks noGrp="1"/>
          </p:cNvSpPr>
          <p:nvPr>
            <p:ph type="sldNum" sz="quarter" idx="12"/>
          </p:nvPr>
        </p:nvSpPr>
        <p:spPr/>
        <p:txBody>
          <a:bodyPr/>
          <a:lstStyle/>
          <a:p>
            <a:fld id="{C083B16E-37DF-41D2-9815-2DAA37B9E8BD}" type="slidenum">
              <a:rPr lang="en-US" smtClean="0"/>
              <a:pPr/>
              <a:t>5</a:t>
            </a:fld>
            <a:r>
              <a:rPr lang="et-EE" smtClean="0"/>
              <a:t> of 22</a:t>
            </a:r>
            <a:endParaRPr lang="en-U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79712" y="47667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4" name="Oval 3"/>
          <p:cNvSpPr/>
          <p:nvPr/>
        </p:nvSpPr>
        <p:spPr>
          <a:xfrm>
            <a:off x="2195736" y="47667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 name="Oval 4"/>
          <p:cNvSpPr/>
          <p:nvPr/>
        </p:nvSpPr>
        <p:spPr>
          <a:xfrm>
            <a:off x="2339752" y="548680"/>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 name="Oval 5"/>
          <p:cNvSpPr/>
          <p:nvPr/>
        </p:nvSpPr>
        <p:spPr>
          <a:xfrm>
            <a:off x="1403648" y="141277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 name="Oval 6"/>
          <p:cNvSpPr/>
          <p:nvPr/>
        </p:nvSpPr>
        <p:spPr>
          <a:xfrm>
            <a:off x="1547664" y="1484784"/>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9" name="TextBox 8"/>
          <p:cNvSpPr txBox="1"/>
          <p:nvPr/>
        </p:nvSpPr>
        <p:spPr>
          <a:xfrm>
            <a:off x="2915816" y="620688"/>
            <a:ext cx="1440160" cy="369332"/>
          </a:xfrm>
          <a:prstGeom prst="rect">
            <a:avLst/>
          </a:prstGeom>
          <a:noFill/>
        </p:spPr>
        <p:txBody>
          <a:bodyPr wrap="square" rtlCol="0">
            <a:spAutoFit/>
          </a:bodyPr>
          <a:lstStyle/>
          <a:p>
            <a:r>
              <a:rPr lang="en-US" b="1" dirty="0" smtClean="0"/>
              <a:t>predicate P</a:t>
            </a:r>
            <a:r>
              <a:rPr lang="en-US" b="1" baseline="-25000" dirty="0" smtClean="0"/>
              <a:t>0</a:t>
            </a:r>
            <a:endParaRPr lang="en-US" dirty="0"/>
          </a:p>
        </p:txBody>
      </p:sp>
      <p:sp>
        <p:nvSpPr>
          <p:cNvPr id="10" name="TextBox 9"/>
          <p:cNvSpPr txBox="1"/>
          <p:nvPr/>
        </p:nvSpPr>
        <p:spPr>
          <a:xfrm>
            <a:off x="2123728" y="1628800"/>
            <a:ext cx="2016224" cy="369332"/>
          </a:xfrm>
          <a:prstGeom prst="rect">
            <a:avLst/>
          </a:prstGeom>
          <a:noFill/>
        </p:spPr>
        <p:txBody>
          <a:bodyPr wrap="square" rtlCol="0">
            <a:spAutoFit/>
          </a:bodyPr>
          <a:lstStyle/>
          <a:p>
            <a:r>
              <a:rPr lang="en-US" b="1" dirty="0" smtClean="0"/>
              <a:t>predicate P</a:t>
            </a:r>
            <a:r>
              <a:rPr lang="et-EE" b="1" baseline="-25000" dirty="0"/>
              <a:t>1</a:t>
            </a:r>
            <a:endParaRPr lang="en-US" dirty="0"/>
          </a:p>
        </p:txBody>
      </p:sp>
      <p:grpSp>
        <p:nvGrpSpPr>
          <p:cNvPr id="2" name="Group 15"/>
          <p:cNvGrpSpPr/>
          <p:nvPr/>
        </p:nvGrpSpPr>
        <p:grpSpPr>
          <a:xfrm>
            <a:off x="755576" y="2852936"/>
            <a:ext cx="1800200" cy="369332"/>
            <a:chOff x="1547664" y="2852936"/>
            <a:chExt cx="1800200" cy="369332"/>
          </a:xfrm>
        </p:grpSpPr>
        <p:sp>
          <p:nvSpPr>
            <p:cNvPr id="33" name="TextBox 32"/>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34" name="Oval 4"/>
            <p:cNvSpPr/>
            <p:nvPr/>
          </p:nvSpPr>
          <p:spPr>
            <a:xfrm>
              <a:off x="2411760"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35" name="Oval 34"/>
            <p:cNvSpPr/>
            <p:nvPr/>
          </p:nvSpPr>
          <p:spPr>
            <a:xfrm>
              <a:off x="1763688"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8" name="Group 16"/>
          <p:cNvGrpSpPr/>
          <p:nvPr/>
        </p:nvGrpSpPr>
        <p:grpSpPr>
          <a:xfrm>
            <a:off x="971600" y="3068960"/>
            <a:ext cx="1800200" cy="369332"/>
            <a:chOff x="1547664" y="2852936"/>
            <a:chExt cx="1800200" cy="369332"/>
          </a:xfrm>
        </p:grpSpPr>
        <p:sp>
          <p:nvSpPr>
            <p:cNvPr id="30" name="TextBox 29"/>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31" name="Oval 30"/>
            <p:cNvSpPr/>
            <p:nvPr/>
          </p:nvSpPr>
          <p:spPr>
            <a:xfrm>
              <a:off x="2411760"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2" name="Oval 31"/>
            <p:cNvSpPr/>
            <p:nvPr/>
          </p:nvSpPr>
          <p:spPr>
            <a:xfrm>
              <a:off x="1763688"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11" name="Group 20"/>
          <p:cNvGrpSpPr/>
          <p:nvPr/>
        </p:nvGrpSpPr>
        <p:grpSpPr>
          <a:xfrm>
            <a:off x="1187624" y="3573016"/>
            <a:ext cx="1800200" cy="369332"/>
            <a:chOff x="1547664" y="2852936"/>
            <a:chExt cx="1800200" cy="369332"/>
          </a:xfrm>
        </p:grpSpPr>
        <p:sp>
          <p:nvSpPr>
            <p:cNvPr id="27" name="TextBox 26"/>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28" name="Oval 27"/>
            <p:cNvSpPr/>
            <p:nvPr/>
          </p:nvSpPr>
          <p:spPr>
            <a:xfrm>
              <a:off x="2411760"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9" name="Oval 28"/>
            <p:cNvSpPr/>
            <p:nvPr/>
          </p:nvSpPr>
          <p:spPr>
            <a:xfrm>
              <a:off x="1763688"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12" name="Group 24"/>
          <p:cNvGrpSpPr/>
          <p:nvPr/>
        </p:nvGrpSpPr>
        <p:grpSpPr>
          <a:xfrm>
            <a:off x="1043608" y="3356992"/>
            <a:ext cx="1800200" cy="369332"/>
            <a:chOff x="1547664" y="2852936"/>
            <a:chExt cx="1800200" cy="369332"/>
          </a:xfrm>
        </p:grpSpPr>
        <p:sp>
          <p:nvSpPr>
            <p:cNvPr id="24" name="TextBox 23"/>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25" name="Oval 24"/>
            <p:cNvSpPr/>
            <p:nvPr/>
          </p:nvSpPr>
          <p:spPr>
            <a:xfrm>
              <a:off x="2411760"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6" name="Oval 25"/>
            <p:cNvSpPr/>
            <p:nvPr/>
          </p:nvSpPr>
          <p:spPr>
            <a:xfrm>
              <a:off x="1763688"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13" name="Group 60"/>
          <p:cNvGrpSpPr/>
          <p:nvPr/>
        </p:nvGrpSpPr>
        <p:grpSpPr>
          <a:xfrm>
            <a:off x="827584" y="4797152"/>
            <a:ext cx="1800200" cy="369332"/>
            <a:chOff x="1547664" y="2852936"/>
            <a:chExt cx="1800200" cy="369332"/>
          </a:xfrm>
        </p:grpSpPr>
        <p:sp>
          <p:nvSpPr>
            <p:cNvPr id="21" name="TextBox 20"/>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22" name="Oval 21"/>
            <p:cNvSpPr/>
            <p:nvPr/>
          </p:nvSpPr>
          <p:spPr>
            <a:xfrm>
              <a:off x="2411760" y="2852936"/>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3" name="Oval 22"/>
            <p:cNvSpPr/>
            <p:nvPr/>
          </p:nvSpPr>
          <p:spPr>
            <a:xfrm>
              <a:off x="1763688"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nvGrpSpPr>
          <p:cNvPr id="14" name="Group 64"/>
          <p:cNvGrpSpPr/>
          <p:nvPr/>
        </p:nvGrpSpPr>
        <p:grpSpPr>
          <a:xfrm>
            <a:off x="1043608" y="5013176"/>
            <a:ext cx="1800200" cy="369332"/>
            <a:chOff x="1547664" y="2852936"/>
            <a:chExt cx="1800200" cy="369332"/>
          </a:xfrm>
        </p:grpSpPr>
        <p:sp>
          <p:nvSpPr>
            <p:cNvPr id="18" name="TextBox 17"/>
            <p:cNvSpPr txBox="1"/>
            <p:nvPr/>
          </p:nvSpPr>
          <p:spPr>
            <a:xfrm>
              <a:off x="1547664" y="2852936"/>
              <a:ext cx="1800200" cy="369332"/>
            </a:xfrm>
            <a:prstGeom prst="rect">
              <a:avLst/>
            </a:prstGeom>
            <a:noFill/>
          </p:spPr>
          <p:txBody>
            <a:bodyPr wrap="square" rtlCol="0">
              <a:spAutoFit/>
            </a:bodyPr>
            <a:lstStyle/>
            <a:p>
              <a:r>
                <a:rPr lang="en-US" dirty="0" smtClean="0">
                  <a:sym typeface="Symbol"/>
                </a:rPr>
                <a:t></a:t>
              </a:r>
              <a:r>
                <a:rPr lang="et-EE" dirty="0" smtClean="0">
                  <a:sym typeface="Symbol"/>
                </a:rPr>
                <a:t>          ,           </a:t>
              </a:r>
              <a:r>
                <a:rPr lang="en-US" dirty="0" smtClean="0">
                  <a:sym typeface="Symbol"/>
                </a:rPr>
                <a:t></a:t>
              </a:r>
              <a:endParaRPr lang="en-US" dirty="0"/>
            </a:p>
          </p:txBody>
        </p:sp>
        <p:sp>
          <p:nvSpPr>
            <p:cNvPr id="19" name="Oval 18"/>
            <p:cNvSpPr/>
            <p:nvPr/>
          </p:nvSpPr>
          <p:spPr>
            <a:xfrm>
              <a:off x="2411760" y="2852936"/>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0" name="Oval 19"/>
            <p:cNvSpPr/>
            <p:nvPr/>
          </p:nvSpPr>
          <p:spPr>
            <a:xfrm>
              <a:off x="1763688" y="2852936"/>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sp>
        <p:nvSpPr>
          <p:cNvPr id="36" name="TextBox 35"/>
          <p:cNvSpPr txBox="1"/>
          <p:nvPr/>
        </p:nvSpPr>
        <p:spPr>
          <a:xfrm>
            <a:off x="2699792" y="3068960"/>
            <a:ext cx="2016224" cy="369332"/>
          </a:xfrm>
          <a:prstGeom prst="rect">
            <a:avLst/>
          </a:prstGeom>
          <a:noFill/>
        </p:spPr>
        <p:txBody>
          <a:bodyPr wrap="square" rtlCol="0">
            <a:spAutoFit/>
          </a:bodyPr>
          <a:lstStyle/>
          <a:p>
            <a:r>
              <a:rPr lang="en-US" b="1" dirty="0" smtClean="0"/>
              <a:t>predicate P</a:t>
            </a:r>
            <a:r>
              <a:rPr lang="et-EE" b="1" baseline="-25000" dirty="0" smtClean="0"/>
              <a:t>2</a:t>
            </a:r>
            <a:endParaRPr lang="en-US" dirty="0"/>
          </a:p>
        </p:txBody>
      </p:sp>
      <p:sp>
        <p:nvSpPr>
          <p:cNvPr id="37" name="TextBox 36"/>
          <p:cNvSpPr txBox="1"/>
          <p:nvPr/>
        </p:nvSpPr>
        <p:spPr>
          <a:xfrm>
            <a:off x="2699792" y="4653136"/>
            <a:ext cx="2016224" cy="369332"/>
          </a:xfrm>
          <a:prstGeom prst="rect">
            <a:avLst/>
          </a:prstGeom>
          <a:noFill/>
        </p:spPr>
        <p:txBody>
          <a:bodyPr wrap="square" rtlCol="0">
            <a:spAutoFit/>
          </a:bodyPr>
          <a:lstStyle/>
          <a:p>
            <a:r>
              <a:rPr lang="en-US" b="1" dirty="0" smtClean="0"/>
              <a:t>predicate P</a:t>
            </a:r>
            <a:r>
              <a:rPr lang="et-EE" b="1" baseline="-25000" dirty="0"/>
              <a:t>3</a:t>
            </a:r>
            <a:endParaRPr lang="en-US" dirty="0"/>
          </a:p>
        </p:txBody>
      </p:sp>
      <p:grpSp>
        <p:nvGrpSpPr>
          <p:cNvPr id="15" name="Group 33"/>
          <p:cNvGrpSpPr/>
          <p:nvPr/>
        </p:nvGrpSpPr>
        <p:grpSpPr>
          <a:xfrm>
            <a:off x="4932040" y="1916832"/>
            <a:ext cx="2088232" cy="369332"/>
            <a:chOff x="3779912" y="1916832"/>
            <a:chExt cx="2088232" cy="369332"/>
          </a:xfrm>
        </p:grpSpPr>
        <p:sp>
          <p:nvSpPr>
            <p:cNvPr id="65" name="TextBox 64"/>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66" name="Oval 65"/>
            <p:cNvSpPr/>
            <p:nvPr/>
          </p:nvSpPr>
          <p:spPr>
            <a:xfrm>
              <a:off x="4644008"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7" name="Oval 66"/>
            <p:cNvSpPr/>
            <p:nvPr/>
          </p:nvSpPr>
          <p:spPr>
            <a:xfrm>
              <a:off x="3995936"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8" name="Oval 67"/>
            <p:cNvSpPr/>
            <p:nvPr/>
          </p:nvSpPr>
          <p:spPr>
            <a:xfrm>
              <a:off x="5220072"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16" name="Group 34"/>
          <p:cNvGrpSpPr/>
          <p:nvPr/>
        </p:nvGrpSpPr>
        <p:grpSpPr>
          <a:xfrm>
            <a:off x="5076056" y="1700808"/>
            <a:ext cx="2088232" cy="369332"/>
            <a:chOff x="3779912" y="1916832"/>
            <a:chExt cx="2088232" cy="369332"/>
          </a:xfrm>
        </p:grpSpPr>
        <p:sp>
          <p:nvSpPr>
            <p:cNvPr id="61" name="TextBox 60"/>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62" name="Oval 61"/>
            <p:cNvSpPr/>
            <p:nvPr/>
          </p:nvSpPr>
          <p:spPr>
            <a:xfrm>
              <a:off x="4644008"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3" name="Oval 62"/>
            <p:cNvSpPr/>
            <p:nvPr/>
          </p:nvSpPr>
          <p:spPr>
            <a:xfrm>
              <a:off x="3995936"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4" name="Oval 63"/>
            <p:cNvSpPr/>
            <p:nvPr/>
          </p:nvSpPr>
          <p:spPr>
            <a:xfrm>
              <a:off x="5220072"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17" name="Group 39"/>
          <p:cNvGrpSpPr/>
          <p:nvPr/>
        </p:nvGrpSpPr>
        <p:grpSpPr>
          <a:xfrm>
            <a:off x="4932040" y="2204864"/>
            <a:ext cx="2088232" cy="369332"/>
            <a:chOff x="3779912" y="1916832"/>
            <a:chExt cx="2088232" cy="369332"/>
          </a:xfrm>
        </p:grpSpPr>
        <p:sp>
          <p:nvSpPr>
            <p:cNvPr id="57" name="TextBox 56"/>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58" name="Oval 57"/>
            <p:cNvSpPr/>
            <p:nvPr/>
          </p:nvSpPr>
          <p:spPr>
            <a:xfrm>
              <a:off x="4644008"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9" name="Oval 58"/>
            <p:cNvSpPr/>
            <p:nvPr/>
          </p:nvSpPr>
          <p:spPr>
            <a:xfrm>
              <a:off x="3995936"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0" name="Oval 59"/>
            <p:cNvSpPr/>
            <p:nvPr/>
          </p:nvSpPr>
          <p:spPr>
            <a:xfrm>
              <a:off x="5220072"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grpSp>
        <p:nvGrpSpPr>
          <p:cNvPr id="38" name="Group 44"/>
          <p:cNvGrpSpPr/>
          <p:nvPr/>
        </p:nvGrpSpPr>
        <p:grpSpPr>
          <a:xfrm>
            <a:off x="5148064" y="2420888"/>
            <a:ext cx="2088232" cy="369332"/>
            <a:chOff x="3779912" y="1916832"/>
            <a:chExt cx="2088232" cy="369332"/>
          </a:xfrm>
        </p:grpSpPr>
        <p:sp>
          <p:nvSpPr>
            <p:cNvPr id="53" name="TextBox 52"/>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54" name="Oval 53"/>
            <p:cNvSpPr/>
            <p:nvPr/>
          </p:nvSpPr>
          <p:spPr>
            <a:xfrm>
              <a:off x="4644008"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5" name="Oval 54"/>
            <p:cNvSpPr/>
            <p:nvPr/>
          </p:nvSpPr>
          <p:spPr>
            <a:xfrm>
              <a:off x="3995936"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6" name="Oval 55"/>
            <p:cNvSpPr/>
            <p:nvPr/>
          </p:nvSpPr>
          <p:spPr>
            <a:xfrm>
              <a:off x="5220072"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nvGrpSpPr>
          <p:cNvPr id="39" name="Group 49"/>
          <p:cNvGrpSpPr/>
          <p:nvPr/>
        </p:nvGrpSpPr>
        <p:grpSpPr>
          <a:xfrm>
            <a:off x="5940152" y="3717032"/>
            <a:ext cx="2088232" cy="369332"/>
            <a:chOff x="3779912" y="1916832"/>
            <a:chExt cx="2088232" cy="369332"/>
          </a:xfrm>
        </p:grpSpPr>
        <p:sp>
          <p:nvSpPr>
            <p:cNvPr id="49" name="TextBox 48"/>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50" name="Oval 49"/>
            <p:cNvSpPr/>
            <p:nvPr/>
          </p:nvSpPr>
          <p:spPr>
            <a:xfrm>
              <a:off x="4644008"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1" name="Oval 50"/>
            <p:cNvSpPr/>
            <p:nvPr/>
          </p:nvSpPr>
          <p:spPr>
            <a:xfrm>
              <a:off x="3995936"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2" name="Oval 51"/>
            <p:cNvSpPr/>
            <p:nvPr/>
          </p:nvSpPr>
          <p:spPr>
            <a:xfrm>
              <a:off x="5220072"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nvGrpSpPr>
          <p:cNvPr id="40" name="Group 54"/>
          <p:cNvGrpSpPr/>
          <p:nvPr/>
        </p:nvGrpSpPr>
        <p:grpSpPr>
          <a:xfrm>
            <a:off x="6012160" y="3861048"/>
            <a:ext cx="2088232" cy="369332"/>
            <a:chOff x="3779912" y="1916832"/>
            <a:chExt cx="2088232" cy="369332"/>
          </a:xfrm>
        </p:grpSpPr>
        <p:sp>
          <p:nvSpPr>
            <p:cNvPr id="45" name="TextBox 44"/>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46" name="Oval 45"/>
            <p:cNvSpPr/>
            <p:nvPr/>
          </p:nvSpPr>
          <p:spPr>
            <a:xfrm>
              <a:off x="4644008"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47" name="Oval 46"/>
            <p:cNvSpPr/>
            <p:nvPr/>
          </p:nvSpPr>
          <p:spPr>
            <a:xfrm>
              <a:off x="3995936"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48" name="Oval 47"/>
            <p:cNvSpPr/>
            <p:nvPr/>
          </p:nvSpPr>
          <p:spPr>
            <a:xfrm>
              <a:off x="5220072"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sp>
        <p:nvSpPr>
          <p:cNvPr id="69" name="TextBox 68"/>
          <p:cNvSpPr txBox="1"/>
          <p:nvPr/>
        </p:nvSpPr>
        <p:spPr>
          <a:xfrm>
            <a:off x="6444208" y="1124744"/>
            <a:ext cx="2016224" cy="369332"/>
          </a:xfrm>
          <a:prstGeom prst="rect">
            <a:avLst/>
          </a:prstGeom>
          <a:noFill/>
        </p:spPr>
        <p:txBody>
          <a:bodyPr wrap="square" rtlCol="0">
            <a:spAutoFit/>
          </a:bodyPr>
          <a:lstStyle/>
          <a:p>
            <a:r>
              <a:rPr lang="en-US" b="1" dirty="0" smtClean="0"/>
              <a:t>predicate P</a:t>
            </a:r>
            <a:r>
              <a:rPr lang="et-EE" b="1" baseline="-25000" dirty="0" smtClean="0"/>
              <a:t>4</a:t>
            </a:r>
            <a:endParaRPr lang="en-US" dirty="0"/>
          </a:p>
        </p:txBody>
      </p:sp>
      <p:sp>
        <p:nvSpPr>
          <p:cNvPr id="70" name="TextBox 69"/>
          <p:cNvSpPr txBox="1"/>
          <p:nvPr/>
        </p:nvSpPr>
        <p:spPr>
          <a:xfrm>
            <a:off x="6804248" y="3140968"/>
            <a:ext cx="2016224" cy="369332"/>
          </a:xfrm>
          <a:prstGeom prst="rect">
            <a:avLst/>
          </a:prstGeom>
          <a:noFill/>
        </p:spPr>
        <p:txBody>
          <a:bodyPr wrap="square" rtlCol="0">
            <a:spAutoFit/>
          </a:bodyPr>
          <a:lstStyle/>
          <a:p>
            <a:r>
              <a:rPr lang="en-US" b="1" dirty="0" smtClean="0"/>
              <a:t>predicate P</a:t>
            </a:r>
            <a:r>
              <a:rPr lang="et-EE" b="1" baseline="-25000" dirty="0"/>
              <a:t>5</a:t>
            </a:r>
            <a:endParaRPr lang="en-US" dirty="0"/>
          </a:p>
        </p:txBody>
      </p:sp>
      <p:grpSp>
        <p:nvGrpSpPr>
          <p:cNvPr id="41" name="Group 34"/>
          <p:cNvGrpSpPr/>
          <p:nvPr/>
        </p:nvGrpSpPr>
        <p:grpSpPr>
          <a:xfrm>
            <a:off x="5292080" y="4653136"/>
            <a:ext cx="2088232" cy="369332"/>
            <a:chOff x="3779912" y="1916832"/>
            <a:chExt cx="2088232" cy="369332"/>
          </a:xfrm>
        </p:grpSpPr>
        <p:sp>
          <p:nvSpPr>
            <p:cNvPr id="72" name="TextBox 71"/>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73" name="Oval 72"/>
            <p:cNvSpPr/>
            <p:nvPr/>
          </p:nvSpPr>
          <p:spPr>
            <a:xfrm>
              <a:off x="4644008"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4" name="Oval 73"/>
            <p:cNvSpPr/>
            <p:nvPr/>
          </p:nvSpPr>
          <p:spPr>
            <a:xfrm>
              <a:off x="3995936"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5" name="Oval 74"/>
            <p:cNvSpPr/>
            <p:nvPr/>
          </p:nvSpPr>
          <p:spPr>
            <a:xfrm>
              <a:off x="5220072"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42" name="Group 44"/>
          <p:cNvGrpSpPr/>
          <p:nvPr/>
        </p:nvGrpSpPr>
        <p:grpSpPr>
          <a:xfrm>
            <a:off x="5364088" y="4869160"/>
            <a:ext cx="2088232" cy="369332"/>
            <a:chOff x="3779912" y="1916832"/>
            <a:chExt cx="2088232" cy="369332"/>
          </a:xfrm>
        </p:grpSpPr>
        <p:sp>
          <p:nvSpPr>
            <p:cNvPr id="77" name="TextBox 76"/>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78" name="Oval 77"/>
            <p:cNvSpPr/>
            <p:nvPr/>
          </p:nvSpPr>
          <p:spPr>
            <a:xfrm>
              <a:off x="4644008"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9" name="Oval 78"/>
            <p:cNvSpPr/>
            <p:nvPr/>
          </p:nvSpPr>
          <p:spPr>
            <a:xfrm>
              <a:off x="3995936"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80" name="Oval 79"/>
            <p:cNvSpPr/>
            <p:nvPr/>
          </p:nvSpPr>
          <p:spPr>
            <a:xfrm>
              <a:off x="5220072"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grpSp>
        <p:nvGrpSpPr>
          <p:cNvPr id="43" name="Group 54"/>
          <p:cNvGrpSpPr/>
          <p:nvPr/>
        </p:nvGrpSpPr>
        <p:grpSpPr>
          <a:xfrm>
            <a:off x="5508104" y="5085184"/>
            <a:ext cx="2088232" cy="369332"/>
            <a:chOff x="3779912" y="1916832"/>
            <a:chExt cx="2088232" cy="369332"/>
          </a:xfrm>
        </p:grpSpPr>
        <p:sp>
          <p:nvSpPr>
            <p:cNvPr id="87" name="TextBox 86"/>
            <p:cNvSpPr txBox="1"/>
            <p:nvPr/>
          </p:nvSpPr>
          <p:spPr>
            <a:xfrm>
              <a:off x="3779912" y="1916832"/>
              <a:ext cx="2088232" cy="369332"/>
            </a:xfrm>
            <a:prstGeom prst="rect">
              <a:avLst/>
            </a:prstGeom>
            <a:noFill/>
          </p:spPr>
          <p:txBody>
            <a:bodyPr wrap="square" rtlCol="0">
              <a:spAutoFit/>
            </a:bodyPr>
            <a:lstStyle/>
            <a:p>
              <a:r>
                <a:rPr lang="en-US" dirty="0" smtClean="0">
                  <a:sym typeface="Symbol"/>
                </a:rPr>
                <a:t></a:t>
              </a:r>
              <a:r>
                <a:rPr lang="et-EE" dirty="0" smtClean="0">
                  <a:sym typeface="Symbol"/>
                </a:rPr>
                <a:t>          ,           ,         </a:t>
              </a:r>
              <a:r>
                <a:rPr lang="en-US" dirty="0" smtClean="0">
                  <a:sym typeface="Symbol"/>
                </a:rPr>
                <a:t></a:t>
              </a:r>
              <a:endParaRPr lang="en-US" dirty="0"/>
            </a:p>
          </p:txBody>
        </p:sp>
        <p:sp>
          <p:nvSpPr>
            <p:cNvPr id="88" name="Oval 87"/>
            <p:cNvSpPr/>
            <p:nvPr/>
          </p:nvSpPr>
          <p:spPr>
            <a:xfrm>
              <a:off x="4644008" y="1916832"/>
              <a:ext cx="360040" cy="36004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89" name="Oval 88"/>
            <p:cNvSpPr/>
            <p:nvPr/>
          </p:nvSpPr>
          <p:spPr>
            <a:xfrm>
              <a:off x="3995936" y="1916832"/>
              <a:ext cx="360040" cy="36004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90" name="Oval 89"/>
            <p:cNvSpPr/>
            <p:nvPr/>
          </p:nvSpPr>
          <p:spPr>
            <a:xfrm>
              <a:off x="5220072" y="1916832"/>
              <a:ext cx="360040"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sp>
        <p:nvSpPr>
          <p:cNvPr id="91" name="TextBox 90"/>
          <p:cNvSpPr txBox="1"/>
          <p:nvPr/>
        </p:nvSpPr>
        <p:spPr>
          <a:xfrm>
            <a:off x="6876256" y="4293096"/>
            <a:ext cx="2016224" cy="369332"/>
          </a:xfrm>
          <a:prstGeom prst="rect">
            <a:avLst/>
          </a:prstGeom>
          <a:noFill/>
        </p:spPr>
        <p:txBody>
          <a:bodyPr wrap="square" rtlCol="0">
            <a:spAutoFit/>
          </a:bodyPr>
          <a:lstStyle/>
          <a:p>
            <a:r>
              <a:rPr lang="en-US" b="1" dirty="0" smtClean="0"/>
              <a:t>predicate P</a:t>
            </a:r>
            <a:r>
              <a:rPr lang="et-EE" b="1" baseline="-25000" dirty="0" smtClean="0"/>
              <a:t>6</a:t>
            </a:r>
            <a:endParaRPr lang="en-US" dirty="0"/>
          </a:p>
        </p:txBody>
      </p:sp>
      <p:sp>
        <p:nvSpPr>
          <p:cNvPr id="83" name="Date Placeholder 82"/>
          <p:cNvSpPr>
            <a:spLocks noGrp="1"/>
          </p:cNvSpPr>
          <p:nvPr>
            <p:ph type="dt" sz="half" idx="10"/>
          </p:nvPr>
        </p:nvSpPr>
        <p:spPr/>
        <p:txBody>
          <a:bodyPr/>
          <a:lstStyle/>
          <a:p>
            <a:fld id="{13F01C82-B659-4306-A41A-0DE6D260B55B}" type="datetime1">
              <a:rPr lang="et-EE" smtClean="0"/>
              <a:pPr/>
              <a:t>22.11.2011</a:t>
            </a:fld>
            <a:endParaRPr lang="en-US"/>
          </a:p>
        </p:txBody>
      </p:sp>
      <p:sp>
        <p:nvSpPr>
          <p:cNvPr id="85" name="Footer Placeholder 84"/>
          <p:cNvSpPr>
            <a:spLocks noGrp="1"/>
          </p:cNvSpPr>
          <p:nvPr>
            <p:ph type="ftr" sz="quarter" idx="11"/>
          </p:nvPr>
        </p:nvSpPr>
        <p:spPr/>
        <p:txBody>
          <a:bodyPr/>
          <a:lstStyle/>
          <a:p>
            <a:r>
              <a:rPr lang="en-US" smtClean="0"/>
              <a:t>Orlando 2010</a:t>
            </a:r>
            <a:endParaRPr lang="en-US"/>
          </a:p>
        </p:txBody>
      </p:sp>
      <p:sp>
        <p:nvSpPr>
          <p:cNvPr id="92" name="Slide Number Placeholder 91"/>
          <p:cNvSpPr>
            <a:spLocks noGrp="1"/>
          </p:cNvSpPr>
          <p:nvPr>
            <p:ph type="sldNum" sz="quarter" idx="12"/>
          </p:nvPr>
        </p:nvSpPr>
        <p:spPr/>
        <p:txBody>
          <a:bodyPr/>
          <a:lstStyle/>
          <a:p>
            <a:fld id="{C083B16E-37DF-41D2-9815-2DAA37B9E8BD}" type="slidenum">
              <a:rPr lang="en-US" smtClean="0"/>
              <a:pPr/>
              <a:t>6</a:t>
            </a:fld>
            <a:r>
              <a:rPr lang="et-EE" smtClean="0"/>
              <a:t> of 22</a:t>
            </a:r>
            <a:endParaRPr lang="en-US"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heme1_sinmust_val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Theme1_sinmust_valge</Template>
  <TotalTime>23</TotalTime>
  <Words>591</Words>
  <Application>Microsoft Office PowerPoint</Application>
  <PresentationFormat>On-screen Show (4:3)</PresentationFormat>
  <Paragraphs>107</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Theme1_sinmust_valge</vt:lpstr>
      <vt:lpstr>Equation</vt:lpstr>
      <vt:lpstr>SR-meta-procedure</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SR-meta-procedure</dc:title>
  <dc:creator>Erika</dc:creator>
  <cp:lastModifiedBy>Erika</cp:lastModifiedBy>
  <cp:revision>2</cp:revision>
  <dcterms:created xsi:type="dcterms:W3CDTF">2011-11-22T09:07:55Z</dcterms:created>
  <dcterms:modified xsi:type="dcterms:W3CDTF">2011-11-22T09:31:43Z</dcterms:modified>
</cp:coreProperties>
</file>