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62" r:id="rId11"/>
    <p:sldId id="263" r:id="rId12"/>
    <p:sldId id="264" r:id="rId13"/>
    <p:sldId id="266" r:id="rId14"/>
    <p:sldId id="265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750C-832B-49D0-9F66-27F70AD78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65737-E24F-4F8B-972C-21BF3A27B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0F29-40D4-467C-A079-3379B436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21501-6C99-4A4A-9A4E-31322186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E624-8CE0-42BF-92A1-65CE6315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7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BABC0-7E24-4C63-BF5C-89CE93FE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90DFF-4ABD-40E8-BBF6-5EBC13715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D9487-AD80-4176-BFC5-EAE01B3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36D52-FF93-4B1D-86D3-6609B431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C21C1-6566-4E39-B35B-8D069BAB2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45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D9122-B60F-4EF6-B23B-DB7CFB239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8A9CE-832A-4A2A-A221-6593B58E2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4628-17EF-494B-BE1E-08526C08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A359-CA5C-4D25-AF21-C2BA1622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6645-6806-435B-8D04-0D26930D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DE62-388F-45E7-9AD1-F361567D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64B9F-E22A-4ECD-AB1B-5AFFA1C4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4F364-3699-4EF5-81E8-A08DD1C9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193B4-975E-4C88-A4C2-D64D0353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BBFA2-70D6-4F56-9630-D7245CA5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78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0CE0C-DABA-4CBE-A16D-7D109C127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42AD4-CFB6-4DC2-A855-B4E0F1F8D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1494-8E15-4180-8E51-C30F74C5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4AF02-DE1E-4D81-8016-DE341B728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E2D01-BAFC-4E24-BDFF-DCCD4EDD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3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A055-BB41-4352-9A5D-82C3CE95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E485-A2EC-426B-86FA-31E0E2A28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3CDB7-0D0A-4849-8DDB-C3774936A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63DD6-39E2-491A-911E-1373FD33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05EA8-68ED-4CC0-9035-CA48BF9A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9937F-F926-48BD-B2BA-ED11847D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5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D5733-F358-44AB-9978-98CEFE23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C1CD0-F3F1-4F74-AD3A-029C24FE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413CE-C6C0-44F1-A374-F51732AA4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31D08-F62D-4F5F-B49C-B003427A45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640AF-05E7-40D9-9533-C30D4E2B3D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507B6-46B7-46B7-BC02-CA75E2C33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1333A1-9EDF-4EE3-8AF6-3453448D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DCAF4-B5F7-42B9-8746-7B2A9EF6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1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0617-1B26-4FD1-B330-F134FA6E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BE0BE-245C-4792-B941-59309D00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85D61-48B5-4A72-8116-E6A250CE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D9D8F-83AC-4549-9437-118C4111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1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97F8A9-672D-47B7-AE29-0E97E030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FE7A5-0D71-4F76-AE32-46775942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04E32-C749-4AC1-8654-4E1EAC1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5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08E1-74C6-4E23-A438-88E9C91A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C403-5721-44BB-981F-582E5B1EC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49196-5B47-47BD-9EF2-0D4241A4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9E55E-9AEB-4873-A8B6-13A0D2A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42C35-A4D0-4632-B58C-06AB4439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C81F5-2901-4DA6-91BC-31A92917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62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B5FA-4041-48F4-A819-37CA32EE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83CCC-27DE-4574-B864-531E5C10B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F5B81-AD61-4966-8F05-B78F7605C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5E2A3-601F-4F9D-8549-D9A0A2B8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A243F-8D19-429C-99A5-B60B741B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36956-44D6-470E-9B72-6F600D88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5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9FB81E-1657-42C3-AA51-C095BB30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70F4C-730D-4D07-AD1D-14203FB3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994F7-49D8-4FEF-96B0-84C974012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F0715-8798-41F1-AA08-4DFA8C03ADBA}" type="datetimeFigureOut">
              <a:rPr lang="en-GB" smtClean="0"/>
              <a:t>31/08/2017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D95A6-36C1-460A-809B-6C6AA996C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78DA-41CB-4C35-A598-1C8AAD8F3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3536-6F92-4E92-B9FB-305E3F184C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os.itcollege.ee/phpmyadmi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3CE70-2A7A-41DC-AF25-2E177C6DC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5123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Introduction to Databases </a:t>
            </a:r>
            <a:br>
              <a:rPr lang="en-GB" b="1" dirty="0"/>
            </a:br>
            <a:r>
              <a:rPr lang="en-GB" b="1" dirty="0"/>
              <a:t>by </a:t>
            </a:r>
            <a:r>
              <a:rPr lang="en-GB" b="1" dirty="0" err="1"/>
              <a:t>Dr.</a:t>
            </a:r>
            <a:r>
              <a:rPr lang="en-GB" b="1" dirty="0"/>
              <a:t> Soper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extended with more examples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50B3B-C971-4B91-AD84-9CB54446E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115" y="4673599"/>
            <a:ext cx="9144000" cy="1655762"/>
          </a:xfrm>
        </p:spPr>
        <p:txBody>
          <a:bodyPr/>
          <a:lstStyle/>
          <a:p>
            <a:r>
              <a:rPr lang="en-GB" b="1" dirty="0"/>
              <a:t>Chapter 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76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st Modification Issues">
            <a:extLst>
              <a:ext uri="{FF2B5EF4-FFF2-40B4-BE49-F238E27FC236}">
                <a16:creationId xmlns:a16="http://schemas.microsoft.com/office/drawing/2014/main" id="{2C0D5386-36C3-445C-B8D0-600CDAB47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87"/>
            <a:ext cx="12101217" cy="54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5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1892-1A8C-45A4-B21A-CE2113B8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Addressing Information Complexities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0368-D9DF-494D-874A-291FFBA1E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Relational databases are designed to address many of the information complexity issues that arise business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37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204B6-D69C-49F8-9BF8-16C98E66B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Relational Databases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F11BD-C46B-4D52-9349-2CBA3431D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relational databases stores information in table. Each informational theme (business concept) is stored in its on table</a:t>
            </a:r>
          </a:p>
          <a:p>
            <a:r>
              <a:rPr lang="en-GB" dirty="0"/>
              <a:t>In essence, a relational database will break-up a list into several parts.</a:t>
            </a:r>
          </a:p>
          <a:p>
            <a:pPr lvl="1"/>
            <a:r>
              <a:rPr lang="en-GB" dirty="0"/>
              <a:t>One part for each theme in the list</a:t>
            </a:r>
          </a:p>
          <a:p>
            <a:pPr lvl="1"/>
            <a:r>
              <a:rPr lang="en-GB" dirty="0"/>
              <a:t>For example, a Project List might be divided into a CUSTOMER Table, a PROJECT Table, and a PROJECT_MANAGER Table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2052" name="Picture 4" descr="relational databases">
            <a:extLst>
              <a:ext uri="{FF2B5EF4-FFF2-40B4-BE49-F238E27FC236}">
                <a16:creationId xmlns:a16="http://schemas.microsoft.com/office/drawing/2014/main" id="{B18348F0-8F07-449F-9367-2527509F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70" y="4633913"/>
            <a:ext cx="5376295" cy="189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ionship in databases">
            <a:extLst>
              <a:ext uri="{FF2B5EF4-FFF2-40B4-BE49-F238E27FC236}">
                <a16:creationId xmlns:a16="http://schemas.microsoft.com/office/drawing/2014/main" id="{B3572D92-33D8-4F9A-8C54-688A3021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95" y="4633913"/>
            <a:ext cx="471487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4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3EEC0-011D-4230-AF64-1E19EA1B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Putting the Pieces Back Together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E41F-0C30-455C-9FBF-503759003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our relational database example, we broke apart our list into several tables. Somehow the tables must be </a:t>
            </a:r>
            <a:r>
              <a:rPr lang="en-GB" i="1" dirty="0"/>
              <a:t>joined</a:t>
            </a:r>
            <a:r>
              <a:rPr lang="en-GB" dirty="0"/>
              <a:t> back together</a:t>
            </a:r>
          </a:p>
          <a:p>
            <a:r>
              <a:rPr lang="en-GB" dirty="0"/>
              <a:t>In relational database, tables are joined together using matched pairs of values</a:t>
            </a:r>
          </a:p>
          <a:p>
            <a:pPr lvl="1"/>
            <a:r>
              <a:rPr lang="en-GB" dirty="0"/>
              <a:t>For example, if a PROJECT has CUSTOMER, the CUSTOMER_ID can be stored as column in the PROJECT table. Whenever we need information about a customer, we can use </a:t>
            </a:r>
            <a:r>
              <a:rPr lang="en-GB" dirty="0" err="1"/>
              <a:t>Customer_ID</a:t>
            </a:r>
            <a:r>
              <a:rPr lang="en-GB" dirty="0"/>
              <a:t> to look up the customer information in the CUSTOMER table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6" name="Picture 4" descr="join table">
            <a:extLst>
              <a:ext uri="{FF2B5EF4-FFF2-40B4-BE49-F238E27FC236}">
                <a16:creationId xmlns:a16="http://schemas.microsoft.com/office/drawing/2014/main" id="{99BA3A43-8DA2-4BD2-A426-D8B681F4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829175"/>
            <a:ext cx="52292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1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EFE7-7E2A-43A8-9BC2-35E3D8D9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320D-1C49-41F6-8F87-0FFF72C0D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>
                <a:hlinkClick r:id="rId2"/>
              </a:rPr>
              <a:t>http://enos.itcollege.ee/phpmyadmin/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User: test</a:t>
            </a:r>
          </a:p>
          <a:p>
            <a:pPr marL="457200" lvl="1" indent="0">
              <a:buNone/>
            </a:pPr>
            <a:r>
              <a:rPr lang="en-GB" dirty="0"/>
              <a:t>Password: t3st3r123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82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7D5C-B13F-41E5-BEC7-6B498920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Sounds like More Work, Not Less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D7E36-16B8-411E-BBF9-B772BBB2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relational databases is more complicated than a list</a:t>
            </a:r>
          </a:p>
          <a:p>
            <a:r>
              <a:rPr lang="en-GB" dirty="0"/>
              <a:t>However, a relational database minimizes data redundancy, preserves complex relationships among topic, and allows for partial data (null values)</a:t>
            </a:r>
          </a:p>
          <a:p>
            <a:r>
              <a:rPr lang="en-GB" dirty="0"/>
              <a:t>Furthermore, a relational </a:t>
            </a:r>
            <a:r>
              <a:rPr lang="en-GB" dirty="0" err="1"/>
              <a:t>databese</a:t>
            </a:r>
            <a:r>
              <a:rPr lang="en-GB" dirty="0"/>
              <a:t> provides a solid foundation for creating user interface forms and reports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26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D0D3-0153-4168-BD1A-DD188713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19982"/>
            <a:ext cx="10515600" cy="955675"/>
          </a:xfrm>
        </p:spPr>
        <p:txBody>
          <a:bodyPr/>
          <a:lstStyle/>
          <a:p>
            <a:r>
              <a:rPr lang="en-GB" b="1" dirty="0"/>
              <a:t>The Structured Query Language (SQL)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2D1E-DF56-4BA4-A93A-020255329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11985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Structured Query Language (SQL) is an international </a:t>
            </a:r>
            <a:r>
              <a:rPr lang="en-GB" dirty="0" err="1"/>
              <a:t>standart</a:t>
            </a:r>
            <a:r>
              <a:rPr lang="en-GB" dirty="0"/>
              <a:t> language for creating, processing, and querying databases and their tables</a:t>
            </a:r>
          </a:p>
          <a:p>
            <a:r>
              <a:rPr lang="en-GB" dirty="0"/>
              <a:t>The vast majority of data-driven applications and websites use SQL to retrieve, format, report, insert, delete, and/or modify data for users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 descr="sql example">
            <a:extLst>
              <a:ext uri="{FF2B5EF4-FFF2-40B4-BE49-F238E27FC236}">
                <a16:creationId xmlns:a16="http://schemas.microsoft.com/office/drawing/2014/main" id="{0B188F34-67CE-4688-B96F-FBBBC34F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92" y="2509157"/>
            <a:ext cx="79152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9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6A6E-AF53-40F0-A73F-E2193AE9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16581"/>
            <a:ext cx="10515600" cy="708932"/>
          </a:xfrm>
        </p:spPr>
        <p:txBody>
          <a:bodyPr/>
          <a:lstStyle/>
          <a:p>
            <a:r>
              <a:rPr lang="en-GB" b="1" dirty="0"/>
              <a:t>SQL Example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C28DF-8650-4A00-B8EE-9106D8D1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3" y="925513"/>
            <a:ext cx="11437257" cy="46819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can use SQL to combine the data in the three tables in the Art Course Database to recreate the original list structure of the data</a:t>
            </a:r>
          </a:p>
          <a:p>
            <a:pPr lvl="1"/>
            <a:r>
              <a:rPr lang="en-GB" dirty="0"/>
              <a:t>We do this using a SQL </a:t>
            </a:r>
            <a:r>
              <a:rPr lang="en-GB" i="1" dirty="0"/>
              <a:t>SELECT</a:t>
            </a:r>
            <a:r>
              <a:rPr lang="en-GB" dirty="0"/>
              <a:t> statement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SELECT </a:t>
            </a:r>
            <a:r>
              <a:rPr lang="en-GB" dirty="0" err="1"/>
              <a:t>Customer.customerLastname</a:t>
            </a:r>
            <a:r>
              <a:rPr lang="en-GB" dirty="0"/>
              <a:t>, </a:t>
            </a:r>
            <a:br>
              <a:rPr lang="en-GB" dirty="0"/>
            </a:br>
            <a:r>
              <a:rPr lang="en-GB" dirty="0"/>
              <a:t>             </a:t>
            </a:r>
            <a:r>
              <a:rPr lang="en-GB" dirty="0" err="1"/>
              <a:t>Customer.customerFirstName</a:t>
            </a:r>
            <a:r>
              <a:rPr lang="en-GB" dirty="0"/>
              <a:t>, </a:t>
            </a:r>
            <a:br>
              <a:rPr lang="en-GB" dirty="0"/>
            </a:br>
            <a:r>
              <a:rPr lang="en-GB" dirty="0"/>
              <a:t>             </a:t>
            </a:r>
            <a:r>
              <a:rPr lang="en-GB" dirty="0" err="1"/>
              <a:t>Customer.phone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             </a:t>
            </a:r>
            <a:r>
              <a:rPr lang="en-GB" dirty="0" err="1"/>
              <a:t>Course.courseDate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             </a:t>
            </a:r>
            <a:r>
              <a:rPr lang="en-GB" dirty="0" err="1"/>
              <a:t>Enrollment.amountPaid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             </a:t>
            </a:r>
            <a:r>
              <a:rPr lang="en-GB" dirty="0" err="1"/>
              <a:t>Course.course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             </a:t>
            </a:r>
            <a:r>
              <a:rPr lang="en-GB" dirty="0" err="1"/>
              <a:t>Course.fee</a:t>
            </a:r>
            <a:br>
              <a:rPr lang="en-GB" dirty="0"/>
            </a:br>
            <a:r>
              <a:rPr lang="en-GB" dirty="0"/>
              <a:t>FROM Customer, </a:t>
            </a:r>
            <a:r>
              <a:rPr lang="en-GB" dirty="0" err="1"/>
              <a:t>Enrollment</a:t>
            </a:r>
            <a:r>
              <a:rPr lang="en-GB" dirty="0"/>
              <a:t>, Course</a:t>
            </a:r>
            <a:br>
              <a:rPr lang="en-GB" dirty="0"/>
            </a:br>
            <a:r>
              <a:rPr lang="en-GB" dirty="0"/>
              <a:t>WHERE </a:t>
            </a:r>
            <a:r>
              <a:rPr lang="en-GB" dirty="0" err="1"/>
              <a:t>Customer.customerNumber</a:t>
            </a:r>
            <a:r>
              <a:rPr lang="en-GB" dirty="0"/>
              <a:t>=</a:t>
            </a:r>
            <a:r>
              <a:rPr lang="en-GB" dirty="0" err="1"/>
              <a:t>Enrollment.customerNumber</a:t>
            </a:r>
            <a:br>
              <a:rPr lang="en-GB" dirty="0"/>
            </a:br>
            <a:r>
              <a:rPr lang="en-GB" dirty="0"/>
              <a:t>AND </a:t>
            </a:r>
            <a:r>
              <a:rPr lang="en-GB" dirty="0" err="1"/>
              <a:t>Course.courseNumber</a:t>
            </a:r>
            <a:r>
              <a:rPr lang="en-GB" dirty="0"/>
              <a:t> = </a:t>
            </a:r>
            <a:r>
              <a:rPr lang="en-GB" dirty="0" err="1"/>
              <a:t>Enrollment.courseNumbe</a:t>
            </a:r>
            <a:endParaRPr lang="en-GB" dirty="0"/>
          </a:p>
          <a:p>
            <a:endParaRPr lang="en-GB" dirty="0"/>
          </a:p>
        </p:txBody>
      </p:sp>
      <p:pic>
        <p:nvPicPr>
          <p:cNvPr id="5122" name="Picture 2" descr="sql example join list">
            <a:extLst>
              <a:ext uri="{FF2B5EF4-FFF2-40B4-BE49-F238E27FC236}">
                <a16:creationId xmlns:a16="http://schemas.microsoft.com/office/drawing/2014/main" id="{CE1A6898-E6DB-4F61-8B6C-CFDFF059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5423805"/>
            <a:ext cx="76390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8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2CC0F-F1AA-40F3-B703-2C9DD269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Database Systems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25A11-6DDC-4ADE-9142-2ECA16E0B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four components of a database system are:</a:t>
            </a:r>
          </a:p>
          <a:p>
            <a:pPr lvl="1"/>
            <a:r>
              <a:rPr lang="en-GB" dirty="0"/>
              <a:t>Users</a:t>
            </a:r>
          </a:p>
          <a:p>
            <a:pPr lvl="1"/>
            <a:r>
              <a:rPr lang="en-GB" dirty="0"/>
              <a:t>Database Application(s)</a:t>
            </a:r>
          </a:p>
          <a:p>
            <a:pPr lvl="1"/>
            <a:r>
              <a:rPr lang="en-GB" dirty="0"/>
              <a:t>Database Management System (DBMS)</a:t>
            </a:r>
          </a:p>
          <a:p>
            <a:pPr lvl="1"/>
            <a:r>
              <a:rPr lang="en-GB" dirty="0"/>
              <a:t>Database</a:t>
            </a:r>
          </a:p>
          <a:p>
            <a:endParaRPr lang="en-GB" dirty="0"/>
          </a:p>
        </p:txBody>
      </p:sp>
      <p:pic>
        <p:nvPicPr>
          <p:cNvPr id="6146" name="Picture 2" descr="database components">
            <a:extLst>
              <a:ext uri="{FF2B5EF4-FFF2-40B4-BE49-F238E27FC236}">
                <a16:creationId xmlns:a16="http://schemas.microsoft.com/office/drawing/2014/main" id="{E30A5605-BBE3-49D2-9541-B34C8549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942368"/>
            <a:ext cx="6883400" cy="27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D0BA-3F6A-4F9C-9870-75E78735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Users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A1736-4989-4E7B-944F-867821F1A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user of a database system will:</a:t>
            </a:r>
          </a:p>
          <a:p>
            <a:pPr lvl="1"/>
            <a:r>
              <a:rPr lang="en-GB" dirty="0"/>
              <a:t>Use a database application to keep track of information</a:t>
            </a:r>
          </a:p>
          <a:p>
            <a:pPr lvl="1"/>
            <a:r>
              <a:rPr lang="en-GB" dirty="0"/>
              <a:t>Use different user interface forms to enter, read, delete, and query data</a:t>
            </a:r>
          </a:p>
          <a:p>
            <a:pPr lvl="1"/>
            <a:r>
              <a:rPr lang="en-GB" dirty="0"/>
              <a:t>Produce report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95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FD8D-B9A3-455A-9048-D40CBAC1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Topic Objectives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7C91-1B3E-4D88-A415-8D72D0142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Know the potential problems with lists</a:t>
            </a:r>
          </a:p>
          <a:p>
            <a:r>
              <a:rPr lang="en-GB" dirty="0"/>
              <a:t>Understand the reasons for using a database</a:t>
            </a:r>
          </a:p>
          <a:p>
            <a:r>
              <a:rPr lang="en-GB" dirty="0"/>
              <a:t>Understand how related tables avoid the problems associated with lists</a:t>
            </a:r>
          </a:p>
          <a:p>
            <a:r>
              <a:rPr lang="en-GB" dirty="0"/>
              <a:t>Learn the components of a database system</a:t>
            </a:r>
          </a:p>
          <a:p>
            <a:r>
              <a:rPr lang="en-GB" dirty="0"/>
              <a:t>Learn the elements of a database</a:t>
            </a:r>
          </a:p>
          <a:p>
            <a:r>
              <a:rPr lang="en-GB" dirty="0"/>
              <a:t>Learn the purpose of database </a:t>
            </a:r>
            <a:r>
              <a:rPr lang="en-GB" dirty="0" err="1"/>
              <a:t>manadgement</a:t>
            </a:r>
            <a:r>
              <a:rPr lang="en-GB" dirty="0"/>
              <a:t> system (DBMS)</a:t>
            </a:r>
          </a:p>
          <a:p>
            <a:r>
              <a:rPr lang="en-GB" dirty="0"/>
              <a:t>Understand the function of database application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873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E639E-3E43-4639-9179-3854C49E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93662"/>
            <a:ext cx="10515600" cy="1325563"/>
          </a:xfrm>
        </p:spPr>
        <p:txBody>
          <a:bodyPr/>
          <a:lstStyle/>
          <a:p>
            <a:r>
              <a:rPr lang="en-GB" b="1" dirty="0"/>
              <a:t>The Database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B6266-C4F4-4601-9163-39B91451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419225"/>
            <a:ext cx="10515600" cy="4351338"/>
          </a:xfrm>
        </p:spPr>
        <p:txBody>
          <a:bodyPr/>
          <a:lstStyle/>
          <a:p>
            <a:r>
              <a:rPr lang="en-GB" dirty="0"/>
              <a:t>A database is a </a:t>
            </a:r>
            <a:r>
              <a:rPr lang="en-GB" i="1" dirty="0"/>
              <a:t>self-describing</a:t>
            </a:r>
            <a:r>
              <a:rPr lang="en-GB" dirty="0"/>
              <a:t> collection of </a:t>
            </a:r>
            <a:r>
              <a:rPr lang="en-GB" i="1" dirty="0"/>
              <a:t>related</a:t>
            </a:r>
            <a:r>
              <a:rPr lang="en-GB" dirty="0"/>
              <a:t> records</a:t>
            </a:r>
          </a:p>
          <a:p>
            <a:r>
              <a:rPr lang="en-GB" dirty="0"/>
              <a:t>Self-describing:</a:t>
            </a:r>
          </a:p>
          <a:p>
            <a:pPr lvl="1"/>
            <a:r>
              <a:rPr lang="en-GB" dirty="0"/>
              <a:t>The database itself contains the definition of its structure</a:t>
            </a:r>
          </a:p>
          <a:p>
            <a:pPr lvl="1"/>
            <a:r>
              <a:rPr lang="en-GB" i="1" dirty="0"/>
              <a:t>Metadata</a:t>
            </a:r>
            <a:r>
              <a:rPr lang="en-GB" dirty="0"/>
              <a:t> are data describing the structure of the data in the database</a:t>
            </a:r>
          </a:p>
          <a:p>
            <a:r>
              <a:rPr lang="en-GB" dirty="0"/>
              <a:t>Tables within a relational database are related to each other in some way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 descr="database contents">
            <a:extLst>
              <a:ext uri="{FF2B5EF4-FFF2-40B4-BE49-F238E27FC236}">
                <a16:creationId xmlns:a16="http://schemas.microsoft.com/office/drawing/2014/main" id="{1D8CF3E4-8781-4A8E-BB75-BB809401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186" y="3914775"/>
            <a:ext cx="40386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6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0760-CD92-4072-8845-D6AAAF1D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Database Management System (DBMS)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534E1-9683-4906-A7A2-9A1530C8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Database management system (DBMS) serves as an intermediary between database applications and database</a:t>
            </a:r>
          </a:p>
          <a:p>
            <a:r>
              <a:rPr lang="en-GB" dirty="0"/>
              <a:t>The DBMS manages and controls database activities</a:t>
            </a:r>
          </a:p>
          <a:p>
            <a:r>
              <a:rPr lang="en-GB" dirty="0"/>
              <a:t>The DBMS creates, processes, and administers the databases it control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83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0BBD-7F37-4517-AEB2-BB78785F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Functions of a DBMS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539A-9B16-49F3-9A63-4E410135A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Create databases</a:t>
            </a:r>
          </a:p>
          <a:p>
            <a:r>
              <a:rPr lang="en-GB" dirty="0"/>
              <a:t>Create tables</a:t>
            </a:r>
          </a:p>
          <a:p>
            <a:r>
              <a:rPr lang="en-GB" dirty="0"/>
              <a:t>Create supporting structures</a:t>
            </a:r>
          </a:p>
          <a:p>
            <a:r>
              <a:rPr lang="en-GB" dirty="0"/>
              <a:t>Read database data</a:t>
            </a:r>
          </a:p>
          <a:p>
            <a:r>
              <a:rPr lang="en-GB" dirty="0"/>
              <a:t>Modify database data (insert, update, delete)</a:t>
            </a:r>
          </a:p>
          <a:p>
            <a:r>
              <a:rPr lang="en-GB" dirty="0"/>
              <a:t>Maintain database structures</a:t>
            </a:r>
          </a:p>
          <a:p>
            <a:r>
              <a:rPr lang="en-GB" dirty="0" err="1"/>
              <a:t>Enforse</a:t>
            </a:r>
            <a:r>
              <a:rPr lang="en-GB" dirty="0"/>
              <a:t> rules</a:t>
            </a:r>
          </a:p>
          <a:p>
            <a:r>
              <a:rPr lang="en-GB" dirty="0"/>
              <a:t>Control </a:t>
            </a:r>
            <a:r>
              <a:rPr lang="en-GB" dirty="0" err="1"/>
              <a:t>concurency</a:t>
            </a:r>
            <a:endParaRPr lang="en-GB" dirty="0"/>
          </a:p>
          <a:p>
            <a:r>
              <a:rPr lang="en-GB" dirty="0"/>
              <a:t>Provide security</a:t>
            </a:r>
          </a:p>
          <a:p>
            <a:r>
              <a:rPr lang="en-GB" dirty="0"/>
              <a:t>Perform data backup and recovery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53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02EA-67C9-4E25-AD76-EF4D30A8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Referential Integrity Constraints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0F388-D349-40F4-8412-CF0D8FD34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310"/>
            <a:ext cx="10515600" cy="2354490"/>
          </a:xfrm>
        </p:spPr>
        <p:txBody>
          <a:bodyPr/>
          <a:lstStyle/>
          <a:p>
            <a:r>
              <a:rPr lang="en-GB" dirty="0"/>
              <a:t>A DBMS can </a:t>
            </a:r>
            <a:r>
              <a:rPr lang="en-GB" dirty="0" err="1"/>
              <a:t>enforse</a:t>
            </a:r>
            <a:r>
              <a:rPr lang="en-GB" dirty="0"/>
              <a:t> many constraints...</a:t>
            </a:r>
          </a:p>
          <a:p>
            <a:r>
              <a:rPr lang="en-GB" dirty="0"/>
              <a:t>Referential integrity constraints ensure that the values of a column in one table are valid based on the values in another table</a:t>
            </a:r>
          </a:p>
          <a:p>
            <a:pPr lvl="1"/>
            <a:r>
              <a:rPr lang="en-GB" dirty="0"/>
              <a:t>For example, if a 5 was entered as </a:t>
            </a:r>
            <a:r>
              <a:rPr lang="en-GB" dirty="0" err="1"/>
              <a:t>CustomerId</a:t>
            </a:r>
            <a:r>
              <a:rPr lang="en-GB" dirty="0"/>
              <a:t> in the PROJECT table, a Customer having a </a:t>
            </a:r>
            <a:r>
              <a:rPr lang="en-GB" dirty="0" err="1"/>
              <a:t>CustomerID</a:t>
            </a:r>
            <a:r>
              <a:rPr lang="en-GB" dirty="0"/>
              <a:t> value of 5 </a:t>
            </a:r>
            <a:r>
              <a:rPr lang="en-GB" u="sng" dirty="0"/>
              <a:t>must</a:t>
            </a:r>
            <a:r>
              <a:rPr lang="en-GB" dirty="0"/>
              <a:t> exist in the CUSTOMER table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4" name="Picture 2" descr="DBMS constraints">
            <a:extLst>
              <a:ext uri="{FF2B5EF4-FFF2-40B4-BE49-F238E27FC236}">
                <a16:creationId xmlns:a16="http://schemas.microsoft.com/office/drawing/2014/main" id="{645BC364-D3BF-4BB2-99B7-4AFD038F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92" y="3778022"/>
            <a:ext cx="7274501" cy="307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721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rsonal database system">
            <a:extLst>
              <a:ext uri="{FF2B5EF4-FFF2-40B4-BE49-F238E27FC236}">
                <a16:creationId xmlns:a16="http://schemas.microsoft.com/office/drawing/2014/main" id="{F4DD99E0-B5B2-41CA-BA3D-9A419FFF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30" y="4129545"/>
            <a:ext cx="7255070" cy="26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F7E4B-A15A-4C98-8404-46047BB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439"/>
            <a:ext cx="10515600" cy="792848"/>
          </a:xfrm>
        </p:spPr>
        <p:txBody>
          <a:bodyPr/>
          <a:lstStyle/>
          <a:p>
            <a:r>
              <a:rPr lang="en-GB" b="1" dirty="0"/>
              <a:t>Database Applications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68B6-002D-415E-9B7E-E88588199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5" y="798287"/>
            <a:ext cx="10849425" cy="13384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database application is a set of one or more computer programs or websites that serve as a intermediary between the user and the DBMS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E59D23-77DB-4078-A342-C76930E661A0}"/>
              </a:ext>
            </a:extLst>
          </p:cNvPr>
          <p:cNvSpPr txBox="1">
            <a:spLocks/>
          </p:cNvSpPr>
          <p:nvPr/>
        </p:nvSpPr>
        <p:spPr>
          <a:xfrm>
            <a:off x="736600" y="1662567"/>
            <a:ext cx="10515600" cy="948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Personal Database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81BD0-0902-43CA-BCA4-7073D0580B6B}"/>
              </a:ext>
            </a:extLst>
          </p:cNvPr>
          <p:cNvSpPr txBox="1"/>
          <p:nvPr/>
        </p:nvSpPr>
        <p:spPr>
          <a:xfrm>
            <a:off x="736600" y="2608722"/>
            <a:ext cx="57440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Personal database systems typically:</a:t>
            </a:r>
          </a:p>
          <a:p>
            <a:pPr lvl="1"/>
            <a:r>
              <a:rPr lang="en-GB" sz="2800" dirty="0"/>
              <a:t>Support one application</a:t>
            </a:r>
          </a:p>
          <a:p>
            <a:pPr lvl="1"/>
            <a:r>
              <a:rPr lang="en-GB" sz="2800" dirty="0"/>
              <a:t>Have only a few tables</a:t>
            </a:r>
          </a:p>
          <a:p>
            <a:pPr lvl="1"/>
            <a:r>
              <a:rPr lang="en-GB" sz="2800" dirty="0"/>
              <a:t>Are simple in design</a:t>
            </a:r>
          </a:p>
          <a:p>
            <a:pPr lvl="1"/>
            <a:r>
              <a:rPr lang="en-GB" sz="2800" dirty="0"/>
              <a:t>Involve only one computer</a:t>
            </a:r>
          </a:p>
          <a:p>
            <a:pPr lvl="1"/>
            <a:r>
              <a:rPr lang="en-GB" sz="2800" dirty="0"/>
              <a:t>Support one user at a time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03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16D30-4723-4B15-9783-C28274F2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Enterprise-Level Database System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CD06-43BC-424B-869F-8138CD1C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Enterprise-Level database systems typically:</a:t>
            </a:r>
          </a:p>
          <a:p>
            <a:pPr lvl="1"/>
            <a:r>
              <a:rPr lang="en-GB" dirty="0"/>
              <a:t>Support several users simultaneously</a:t>
            </a:r>
          </a:p>
          <a:p>
            <a:pPr lvl="1"/>
            <a:r>
              <a:rPr lang="en-GB" dirty="0"/>
              <a:t>Support more than one application</a:t>
            </a:r>
          </a:p>
          <a:p>
            <a:pPr lvl="1"/>
            <a:r>
              <a:rPr lang="en-GB" dirty="0"/>
              <a:t>Involve multiple computers</a:t>
            </a:r>
          </a:p>
          <a:p>
            <a:pPr lvl="1"/>
            <a:r>
              <a:rPr lang="en-GB" dirty="0"/>
              <a:t>Are complex in design</a:t>
            </a:r>
          </a:p>
          <a:p>
            <a:pPr lvl="1"/>
            <a:r>
              <a:rPr lang="en-GB" dirty="0"/>
              <a:t>Have many tables</a:t>
            </a:r>
          </a:p>
          <a:p>
            <a:pPr lvl="1"/>
            <a:r>
              <a:rPr lang="en-GB" dirty="0"/>
              <a:t>Have many databases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110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rganizational database system">
            <a:extLst>
              <a:ext uri="{FF2B5EF4-FFF2-40B4-BE49-F238E27FC236}">
                <a16:creationId xmlns:a16="http://schemas.microsoft.com/office/drawing/2014/main" id="{0B94CF0A-820D-406E-9E65-1F43C89E96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4" y="696685"/>
            <a:ext cx="10774816" cy="53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79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A206-7273-445B-AF4B-FCE65AAA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Commercial DBMS Products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131D-ABAD-4C71-BD71-9CEC893AA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Example </a:t>
            </a:r>
            <a:r>
              <a:rPr lang="en-GB" dirty="0" err="1"/>
              <a:t>Desctop</a:t>
            </a:r>
            <a:r>
              <a:rPr lang="en-GB" dirty="0"/>
              <a:t> DBMS Products</a:t>
            </a:r>
          </a:p>
          <a:p>
            <a:pPr lvl="1"/>
            <a:r>
              <a:rPr lang="en-GB" dirty="0"/>
              <a:t>Microsoft Access</a:t>
            </a:r>
          </a:p>
          <a:p>
            <a:pPr marL="0" indent="0">
              <a:buNone/>
            </a:pPr>
            <a:r>
              <a:rPr lang="en-GB" dirty="0"/>
              <a:t>Example Organizational DBMS Products</a:t>
            </a:r>
          </a:p>
          <a:p>
            <a:pPr lvl="1"/>
            <a:r>
              <a:rPr lang="en-GB" dirty="0"/>
              <a:t>SQL Server</a:t>
            </a:r>
          </a:p>
          <a:p>
            <a:pPr lvl="1"/>
            <a:r>
              <a:rPr lang="en-GB" dirty="0"/>
              <a:t>Oracle</a:t>
            </a:r>
          </a:p>
          <a:p>
            <a:pPr lvl="1"/>
            <a:r>
              <a:rPr lang="en-GB" dirty="0"/>
              <a:t>MySQL</a:t>
            </a:r>
          </a:p>
          <a:p>
            <a:pPr lvl="1"/>
            <a:r>
              <a:rPr lang="en-GB" dirty="0"/>
              <a:t>DB2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459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5E290-E08E-45E1-8501-C7C7EB045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Purpose of a </a:t>
            </a:r>
            <a:r>
              <a:rPr lang="en-GB" b="1" dirty="0" err="1"/>
              <a:t>DataBase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D9B0-0886-41AE-9AEE-61FB5950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purpose of a database is:</a:t>
            </a:r>
          </a:p>
          <a:p>
            <a:pPr lvl="1"/>
            <a:r>
              <a:rPr lang="en-GB" dirty="0"/>
              <a:t>To store data</a:t>
            </a:r>
          </a:p>
          <a:p>
            <a:pPr lvl="1"/>
            <a:r>
              <a:rPr lang="en-GB" dirty="0"/>
              <a:t>To provide an organizational structure for data</a:t>
            </a:r>
          </a:p>
          <a:p>
            <a:pPr lvl="1"/>
            <a:r>
              <a:rPr lang="en-GB" dirty="0"/>
              <a:t>To provide a mechanism for </a:t>
            </a:r>
            <a:r>
              <a:rPr lang="en-GB" dirty="0" err="1"/>
              <a:t>quering</a:t>
            </a:r>
            <a:r>
              <a:rPr lang="en-GB" dirty="0"/>
              <a:t>, creating, modifying, and deleting data</a:t>
            </a:r>
          </a:p>
          <a:p>
            <a:r>
              <a:rPr lang="en-GB" dirty="0"/>
              <a:t>A database can store information and relationships that are more complicated than a simple list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56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81EE-1716-4D04-8105-295ADC7D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Problems with Lists: Redundancy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A8246-2596-403F-B57A-60894B548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a list, each row is intended to stand on its own. As a result, the same information may be entered several times</a:t>
            </a:r>
          </a:p>
          <a:p>
            <a:pPr lvl="1"/>
            <a:r>
              <a:rPr lang="en-GB" dirty="0"/>
              <a:t>For example, a list of projects may include the project manager's name, ID, and phone </a:t>
            </a:r>
            <a:r>
              <a:rPr lang="en-GB" dirty="0" err="1"/>
              <a:t>extention</a:t>
            </a:r>
            <a:r>
              <a:rPr lang="en-GB" dirty="0"/>
              <a:t>.</a:t>
            </a:r>
          </a:p>
          <a:p>
            <a:pPr lvl="2"/>
            <a:r>
              <a:rPr lang="en-GB" dirty="0"/>
              <a:t>If a particular person is currently managing 10 </a:t>
            </a:r>
            <a:r>
              <a:rPr lang="en-GB" dirty="0" err="1"/>
              <a:t>progects</a:t>
            </a:r>
            <a:r>
              <a:rPr lang="en-GB" dirty="0"/>
              <a:t>, his/her information would appear in the list 10 times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D8CE-0C0B-42F7-955B-1E59FDA97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Problems with Lists: Multiple Themes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04E2-566D-4464-87D3-2890D0B1A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a list, each row may contain information on more than one theme or business concept</a:t>
            </a:r>
          </a:p>
          <a:p>
            <a:r>
              <a:rPr lang="en-GB" dirty="0"/>
              <a:t>As a result, certain information might appear in the list only if information about other themes or business concepts is also present</a:t>
            </a:r>
          </a:p>
          <a:p>
            <a:pPr lvl="1"/>
            <a:r>
              <a:rPr lang="en-GB" dirty="0"/>
              <a:t>For example, a list of projects may include project manager information (Name, ID, and Phone </a:t>
            </a:r>
            <a:r>
              <a:rPr lang="en-GB" dirty="0" err="1"/>
              <a:t>Extention</a:t>
            </a:r>
            <a:r>
              <a:rPr lang="en-GB" dirty="0"/>
              <a:t>) and project information (</a:t>
            </a:r>
            <a:r>
              <a:rPr lang="en-GB" dirty="0" err="1"/>
              <a:t>ProjectName</a:t>
            </a:r>
            <a:r>
              <a:rPr lang="en-GB" dirty="0"/>
              <a:t>, ID, </a:t>
            </a:r>
            <a:r>
              <a:rPr lang="en-GB" dirty="0" err="1"/>
              <a:t>StartDate</a:t>
            </a:r>
            <a:r>
              <a:rPr lang="en-GB" dirty="0"/>
              <a:t>, Budget) in the same row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70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9835-8C60-4327-A6DC-1EEC4EB2C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List Modification Issues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222B7-24AC-424A-A5D4-0960BB88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Redundancy and multiple themes in lists create modification problem</a:t>
            </a:r>
          </a:p>
          <a:p>
            <a:pPr lvl="1"/>
            <a:r>
              <a:rPr lang="en-GB" dirty="0"/>
              <a:t>Deletion problems</a:t>
            </a:r>
          </a:p>
          <a:p>
            <a:pPr lvl="1"/>
            <a:r>
              <a:rPr lang="en-GB" dirty="0"/>
              <a:t>Update problems</a:t>
            </a:r>
          </a:p>
          <a:p>
            <a:pPr lvl="1"/>
            <a:r>
              <a:rPr lang="en-GB" dirty="0"/>
              <a:t>Insertion problems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417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9E0D-A86A-42A3-8567-76DB1E21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the lists. </a:t>
            </a:r>
            <a:r>
              <a:rPr lang="en-GB" b="1" dirty="0"/>
              <a:t>Update anomaly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C47105-1AB8-404B-BD4F-49ABD50B2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60" y="1404712"/>
            <a:ext cx="6554154" cy="298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45721B-DC35-4CEA-A6D0-3ED29B3CFD29}"/>
              </a:ext>
            </a:extLst>
          </p:cNvPr>
          <p:cNvSpPr txBox="1"/>
          <p:nvPr/>
        </p:nvSpPr>
        <p:spPr>
          <a:xfrm>
            <a:off x="838200" y="4549676"/>
            <a:ext cx="1094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we want to update the address of Rick then we have to update the same in two rows or the data will become inconsistent.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somehow, the correct address gets updated in one department but not in other then as per the database, Rick would be having two different addresses</a:t>
            </a:r>
          </a:p>
        </p:txBody>
      </p:sp>
    </p:spTree>
    <p:extLst>
      <p:ext uri="{BB962C8B-B14F-4D97-AF65-F5344CB8AC3E}">
        <p14:creationId xmlns:p14="http://schemas.microsoft.com/office/powerpoint/2010/main" val="32264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33BC-5363-4752-991E-C81783F3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the lists. </a:t>
            </a:r>
            <a:r>
              <a:rPr lang="en-GB" b="1" dirty="0"/>
              <a:t>Insert anomaly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27A2-B856-4B7F-8796-AC3D77654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 a new employee joins the company, who is under training and currently not assigned to any department then we would not be able to insert the data into the table if </a:t>
            </a:r>
            <a:r>
              <a:rPr lang="en-GB" dirty="0" err="1"/>
              <a:t>emp_dept</a:t>
            </a:r>
            <a:r>
              <a:rPr lang="en-GB" dirty="0"/>
              <a:t> field doesn’t allow nulls.</a:t>
            </a:r>
          </a:p>
        </p:txBody>
      </p:sp>
    </p:spTree>
    <p:extLst>
      <p:ext uri="{BB962C8B-B14F-4D97-AF65-F5344CB8AC3E}">
        <p14:creationId xmlns:p14="http://schemas.microsoft.com/office/powerpoint/2010/main" val="29202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87C4-E571-4A94-8B07-E28DAAF2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with the lists. </a:t>
            </a:r>
            <a:r>
              <a:rPr lang="en-GB" b="1" dirty="0"/>
              <a:t>Update anomaly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D2B28-EA93-4083-A896-84DFA7C80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Suppose, if at a point of time the company closes the department D890 then deleting the rows that are having </a:t>
            </a:r>
            <a:r>
              <a:rPr lang="en-GB" dirty="0" err="1"/>
              <a:t>emp_dept</a:t>
            </a:r>
            <a:r>
              <a:rPr lang="en-GB" dirty="0"/>
              <a:t> as D890 would also delete the information of employee Maggie since she is assigned only to this department.</a:t>
            </a:r>
          </a:p>
        </p:txBody>
      </p:sp>
    </p:spTree>
    <p:extLst>
      <p:ext uri="{BB962C8B-B14F-4D97-AF65-F5344CB8AC3E}">
        <p14:creationId xmlns:p14="http://schemas.microsoft.com/office/powerpoint/2010/main" val="280500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1022</Words>
  <Application>Microsoft Office PowerPoint</Application>
  <PresentationFormat>Widescreen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Introduction to Databases  by Dr. Soper  extended with more examples</vt:lpstr>
      <vt:lpstr>Topic Objectives </vt:lpstr>
      <vt:lpstr>Purpose of a DataBase</vt:lpstr>
      <vt:lpstr>Problems with Lists: Redundancy </vt:lpstr>
      <vt:lpstr>Problems with Lists: Multiple Themes</vt:lpstr>
      <vt:lpstr>List Modification Issues </vt:lpstr>
      <vt:lpstr>Problems with the lists. Update anomaly</vt:lpstr>
      <vt:lpstr>Problems with the lists. Insert anomaly</vt:lpstr>
      <vt:lpstr>Problems with the lists. Update anomaly</vt:lpstr>
      <vt:lpstr>PowerPoint Presentation</vt:lpstr>
      <vt:lpstr>Addressing Information Complexities</vt:lpstr>
      <vt:lpstr>Relational Databases</vt:lpstr>
      <vt:lpstr>Putting the Pieces Back Together</vt:lpstr>
      <vt:lpstr>EXAMPLE</vt:lpstr>
      <vt:lpstr>Sounds like More Work, Not Less</vt:lpstr>
      <vt:lpstr>The Structured Query Language (SQL)</vt:lpstr>
      <vt:lpstr>SQL Example</vt:lpstr>
      <vt:lpstr>Database Systems</vt:lpstr>
      <vt:lpstr>Users</vt:lpstr>
      <vt:lpstr>The Database</vt:lpstr>
      <vt:lpstr>Database Management System (DBMS)</vt:lpstr>
      <vt:lpstr>Functions of a DBMS</vt:lpstr>
      <vt:lpstr>Referential Integrity Constraints</vt:lpstr>
      <vt:lpstr>Database Applications</vt:lpstr>
      <vt:lpstr>Enterprise-Level Database System</vt:lpstr>
      <vt:lpstr>PowerPoint Presentation</vt:lpstr>
      <vt:lpstr>Commercial DBMS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  by Dr. Soper</dc:title>
  <dc:creator>Erika Matsak</dc:creator>
  <cp:lastModifiedBy>Erika Matsak</cp:lastModifiedBy>
  <cp:revision>43</cp:revision>
  <dcterms:created xsi:type="dcterms:W3CDTF">2017-08-31T11:28:53Z</dcterms:created>
  <dcterms:modified xsi:type="dcterms:W3CDTF">2017-09-04T11:09:59Z</dcterms:modified>
</cp:coreProperties>
</file>