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2"/>
  </p:notesMasterIdLst>
  <p:sldIdLst>
    <p:sldId id="256" r:id="rId2"/>
    <p:sldId id="264" r:id="rId3"/>
    <p:sldId id="266" r:id="rId4"/>
    <p:sldId id="290" r:id="rId5"/>
    <p:sldId id="291" r:id="rId6"/>
    <p:sldId id="292" r:id="rId7"/>
    <p:sldId id="287" r:id="rId8"/>
    <p:sldId id="281" r:id="rId9"/>
    <p:sldId id="282" r:id="rId10"/>
    <p:sldId id="283" r:id="rId11"/>
    <p:sldId id="285" r:id="rId12"/>
    <p:sldId id="286" r:id="rId13"/>
    <p:sldId id="277" r:id="rId14"/>
    <p:sldId id="295" r:id="rId15"/>
    <p:sldId id="257" r:id="rId16"/>
    <p:sldId id="268" r:id="rId17"/>
    <p:sldId id="289" r:id="rId18"/>
    <p:sldId id="293" r:id="rId19"/>
    <p:sldId id="298" r:id="rId20"/>
    <p:sldId id="294" r:id="rId21"/>
    <p:sldId id="280" r:id="rId22"/>
    <p:sldId id="288" r:id="rId23"/>
    <p:sldId id="276" r:id="rId24"/>
    <p:sldId id="296" r:id="rId25"/>
    <p:sldId id="299" r:id="rId26"/>
    <p:sldId id="278" r:id="rId27"/>
    <p:sldId id="274" r:id="rId28"/>
    <p:sldId id="297" r:id="rId29"/>
    <p:sldId id="275" r:id="rId30"/>
    <p:sldId id="279" r:id="rId3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882" autoAdjust="0"/>
    <p:restoredTop sz="94660"/>
  </p:normalViewPr>
  <p:slideViewPr>
    <p:cSldViewPr snapToGrid="0">
      <p:cViewPr varScale="1">
        <p:scale>
          <a:sx n="68" d="100"/>
          <a:sy n="68" d="100"/>
        </p:scale>
        <p:origin x="57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6E10668-2CB8-41FE-BE46-62363EBB0E23}" type="datetimeFigureOut">
              <a:rPr lang="en-GB" smtClean="0"/>
              <a:t>09/09/2017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F90A992-FCCD-417A-B2C2-B2770562D0F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108554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lide Image Placeholder 1">
            <a:extLst>
              <a:ext uri="{FF2B5EF4-FFF2-40B4-BE49-F238E27FC236}">
                <a16:creationId xmlns:a16="http://schemas.microsoft.com/office/drawing/2014/main" id="{FFFA7F79-0F63-40D1-A590-DA3329D49EB4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2291" name="Notes Placeholder 2">
            <a:extLst>
              <a:ext uri="{FF2B5EF4-FFF2-40B4-BE49-F238E27FC236}">
                <a16:creationId xmlns:a16="http://schemas.microsoft.com/office/drawing/2014/main" id="{9A9892B1-64B9-4058-AFA8-2147325E1E9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12292" name="Slide Number Placeholder 3">
            <a:extLst>
              <a:ext uri="{FF2B5EF4-FFF2-40B4-BE49-F238E27FC236}">
                <a16:creationId xmlns:a16="http://schemas.microsoft.com/office/drawing/2014/main" id="{9710C4D8-692A-47B3-9B5E-EBA8AFDDF6D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E923923B-A80B-4F8C-9D46-CD7B9996169F}" type="slidenum">
              <a:rPr lang="en-US" altLang="en-US"/>
              <a:pPr>
                <a:spcBef>
                  <a:spcPct val="0"/>
                </a:spcBef>
              </a:pPr>
              <a:t>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1120870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Image Placeholder 1">
            <a:extLst>
              <a:ext uri="{FF2B5EF4-FFF2-40B4-BE49-F238E27FC236}">
                <a16:creationId xmlns:a16="http://schemas.microsoft.com/office/drawing/2014/main" id="{59CAD5AE-8CE3-49D3-A6F9-8D4CC770EAA1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6867" name="Notes Placeholder 2">
            <a:extLst>
              <a:ext uri="{FF2B5EF4-FFF2-40B4-BE49-F238E27FC236}">
                <a16:creationId xmlns:a16="http://schemas.microsoft.com/office/drawing/2014/main" id="{0F0684FC-B352-463F-9315-6E27F0D820F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36868" name="Slide Number Placeholder 3">
            <a:extLst>
              <a:ext uri="{FF2B5EF4-FFF2-40B4-BE49-F238E27FC236}">
                <a16:creationId xmlns:a16="http://schemas.microsoft.com/office/drawing/2014/main" id="{F91173BA-D654-45C6-9022-AB89FCA746C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3A239C3D-BEDD-4AE2-B8BB-59593B10EF01}" type="slidenum">
              <a:rPr lang="en-US" altLang="en-US"/>
              <a:pPr>
                <a:spcBef>
                  <a:spcPct val="0"/>
                </a:spcBef>
              </a:pPr>
              <a:t>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1354602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7170" name="Rectangle 2">
            <a:extLst>
              <a:ext uri="{FF2B5EF4-FFF2-40B4-BE49-F238E27FC236}">
                <a16:creationId xmlns:a16="http://schemas.microsoft.com/office/drawing/2014/main" id="{A12A2C35-AC67-4A87-8DF6-244997F4AF0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7171" name="Rectangle 3">
            <a:extLst>
              <a:ext uri="{FF2B5EF4-FFF2-40B4-BE49-F238E27FC236}">
                <a16:creationId xmlns:a16="http://schemas.microsoft.com/office/drawing/2014/main" id="{4BA40FED-F731-4FE5-8FBE-8B5C3D76CCE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2114519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Image Placeholder 1">
            <a:extLst>
              <a:ext uri="{FF2B5EF4-FFF2-40B4-BE49-F238E27FC236}">
                <a16:creationId xmlns:a16="http://schemas.microsoft.com/office/drawing/2014/main" id="{E52F7C49-E460-45CD-890F-237BE0FC5249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3011" name="Notes Placeholder 2">
            <a:extLst>
              <a:ext uri="{FF2B5EF4-FFF2-40B4-BE49-F238E27FC236}">
                <a16:creationId xmlns:a16="http://schemas.microsoft.com/office/drawing/2014/main" id="{47E74BA0-B4E9-49F6-AE37-92826FB8976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43012" name="Slide Number Placeholder 3">
            <a:extLst>
              <a:ext uri="{FF2B5EF4-FFF2-40B4-BE49-F238E27FC236}">
                <a16:creationId xmlns:a16="http://schemas.microsoft.com/office/drawing/2014/main" id="{B39AD66B-E92F-4F77-8AB2-A09886B26D7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9AA04B3F-C72B-468E-B7C7-69DFF6E6F808}" type="slidenum">
              <a:rPr lang="en-US" altLang="en-US"/>
              <a:pPr>
                <a:spcBef>
                  <a:spcPct val="0"/>
                </a:spcBef>
              </a:pPr>
              <a:t>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0607789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>
            <a:extLst>
              <a:ext uri="{FF2B5EF4-FFF2-40B4-BE49-F238E27FC236}">
                <a16:creationId xmlns:a16="http://schemas.microsoft.com/office/drawing/2014/main" id="{0500E8C2-88DB-41E2-AD06-6A6BB4E4168C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4579" name="Notes Placeholder 2">
            <a:extLst>
              <a:ext uri="{FF2B5EF4-FFF2-40B4-BE49-F238E27FC236}">
                <a16:creationId xmlns:a16="http://schemas.microsoft.com/office/drawing/2014/main" id="{4210A325-037B-4E44-8FB4-C806C3D9CFF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24580" name="Slide Number Placeholder 3">
            <a:extLst>
              <a:ext uri="{FF2B5EF4-FFF2-40B4-BE49-F238E27FC236}">
                <a16:creationId xmlns:a16="http://schemas.microsoft.com/office/drawing/2014/main" id="{0C05156E-CD53-4CF2-B791-AA6C6760C90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6D50C0DA-53AA-42BE-BE28-D6EA86CC00F5}" type="slidenum">
              <a:rPr lang="en-US" altLang="en-US"/>
              <a:pPr>
                <a:spcBef>
                  <a:spcPct val="0"/>
                </a:spcBef>
              </a:pPr>
              <a:t>8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7102684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Image Placeholder 1">
            <a:extLst>
              <a:ext uri="{FF2B5EF4-FFF2-40B4-BE49-F238E27FC236}">
                <a16:creationId xmlns:a16="http://schemas.microsoft.com/office/drawing/2014/main" id="{E50C46F8-C8E0-49B0-8EB1-F8D21EBFDDF4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6627" name="Notes Placeholder 2">
            <a:extLst>
              <a:ext uri="{FF2B5EF4-FFF2-40B4-BE49-F238E27FC236}">
                <a16:creationId xmlns:a16="http://schemas.microsoft.com/office/drawing/2014/main" id="{74E6F995-67F6-4C81-82D5-F6B9FF122D2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26628" name="Slide Number Placeholder 3">
            <a:extLst>
              <a:ext uri="{FF2B5EF4-FFF2-40B4-BE49-F238E27FC236}">
                <a16:creationId xmlns:a16="http://schemas.microsoft.com/office/drawing/2014/main" id="{5AC2CA20-5F09-4D13-ADD9-262D5335604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121999FE-B321-480C-A9BA-7F2778AF551D}" type="slidenum">
              <a:rPr lang="en-US" altLang="en-US"/>
              <a:pPr>
                <a:spcBef>
                  <a:spcPct val="0"/>
                </a:spcBef>
              </a:pPr>
              <a:t>9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3329144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Image Placeholder 1">
            <a:extLst>
              <a:ext uri="{FF2B5EF4-FFF2-40B4-BE49-F238E27FC236}">
                <a16:creationId xmlns:a16="http://schemas.microsoft.com/office/drawing/2014/main" id="{36E09827-F9C6-4548-882B-D72243FAB87C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2771" name="Notes Placeholder 2">
            <a:extLst>
              <a:ext uri="{FF2B5EF4-FFF2-40B4-BE49-F238E27FC236}">
                <a16:creationId xmlns:a16="http://schemas.microsoft.com/office/drawing/2014/main" id="{AB14AF39-5E81-4C5B-954A-3E0B54DD315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32772" name="Slide Number Placeholder 3">
            <a:extLst>
              <a:ext uri="{FF2B5EF4-FFF2-40B4-BE49-F238E27FC236}">
                <a16:creationId xmlns:a16="http://schemas.microsoft.com/office/drawing/2014/main" id="{8C3ECA55-8A41-46FC-A8B1-72C21C34697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18FEDAD7-A247-40E7-B541-8E76724D2BA7}" type="slidenum">
              <a:rPr lang="en-US" altLang="en-US"/>
              <a:pPr>
                <a:spcBef>
                  <a:spcPct val="0"/>
                </a:spcBef>
              </a:pPr>
              <a:t>10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4697762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0242" name="Rectangle 2">
            <a:extLst>
              <a:ext uri="{FF2B5EF4-FFF2-40B4-BE49-F238E27FC236}">
                <a16:creationId xmlns:a16="http://schemas.microsoft.com/office/drawing/2014/main" id="{39E77CD4-46F7-4DF2-8651-DD6C254900B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0243" name="Rectangle 3">
            <a:extLst>
              <a:ext uri="{FF2B5EF4-FFF2-40B4-BE49-F238E27FC236}">
                <a16:creationId xmlns:a16="http://schemas.microsoft.com/office/drawing/2014/main" id="{F49E8300-A5EA-4855-9EE7-E961C3B9D7A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880838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96E810-6E80-491D-84DE-37B105FB437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7C54DAC-D2B3-4854-889E-2994D7D3C13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B6D1F4C-D50E-44C4-8754-00AC43FF95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9498ED-5B27-44D2-A054-8567D75F0915}" type="datetimeFigureOut">
              <a:rPr lang="en-GB" smtClean="0"/>
              <a:t>09/09/2017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8ADDC82-47BE-4898-942C-BB68B7A6E8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02F87EC-6AA7-4D00-9001-DBE5FE6D29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44EB27-EEAB-4BB7-BD76-3DFFA446685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570296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3A6CD5-6CD8-4725-800D-765CF16046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535A2E5-46F7-40F0-981B-E0C21B0AE1E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AB111D2-3B95-408C-87C5-F04C99C3D5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9498ED-5B27-44D2-A054-8567D75F0915}" type="datetimeFigureOut">
              <a:rPr lang="en-GB" smtClean="0"/>
              <a:t>09/09/2017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31F76AC-7240-409D-89F2-0C35295F1B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E247FBF-D35F-4ED0-8922-517A5AE2EB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44EB27-EEAB-4BB7-BD76-3DFFA446685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705147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650D1C2-0220-4726-890F-9259CF146F6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0A0DCD0-8535-46FC-B37E-96DE0D4F8E8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61B1D8-215E-4DB6-B080-F3EE4AEAC9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9498ED-5B27-44D2-A054-8567D75F0915}" type="datetimeFigureOut">
              <a:rPr lang="en-GB" smtClean="0"/>
              <a:t>09/09/2017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800BE42-3331-48FE-BBE8-F409C26B89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846F1DB-96DB-4C0F-B5CA-806B18C334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44EB27-EEAB-4BB7-BD76-3DFFA446685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361605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E160F8-4FAB-46EC-9266-9981A4AA3C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156250-6EA6-4BF0-81E7-F6252696FC5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92B04B4-2B48-4B49-83CB-D609FFBFE2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9498ED-5B27-44D2-A054-8567D75F0915}" type="datetimeFigureOut">
              <a:rPr lang="en-GB" smtClean="0"/>
              <a:t>09/09/2017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30B04A1-982C-457B-8432-3FDEAE2C69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0F9880E-F371-4CE8-A5EC-E097A46C7C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44EB27-EEAB-4BB7-BD76-3DFFA446685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910742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11A51A-C3C3-4190-98EE-EE3CAD9B4C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8F0AE6B-B333-4532-8D2A-1412FAD8B0E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1E1DAFB-0DEF-454D-BF01-37F2D959AA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9498ED-5B27-44D2-A054-8567D75F0915}" type="datetimeFigureOut">
              <a:rPr lang="en-GB" smtClean="0"/>
              <a:t>09/09/2017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6DEC576-BA31-4863-A2B2-A55EA863C3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0AA6CA3-C4EE-4827-907F-A9D8AC0A4B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44EB27-EEAB-4BB7-BD76-3DFFA446685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560788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3F5D7E-4CDC-4FFA-AB67-2B538C5197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3D5E6B-FD73-4DA5-A92F-E437D15A174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6E31DC6-E7FE-4AE0-86EA-B55731C374A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78811EE-26C0-414B-BBEB-6E937DE2BD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9498ED-5B27-44D2-A054-8567D75F0915}" type="datetimeFigureOut">
              <a:rPr lang="en-GB" smtClean="0"/>
              <a:t>09/09/2017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62F6EBB-7199-449D-A41F-16FE63DD69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0DF47C9-C095-4647-9716-62B0AC4D47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44EB27-EEAB-4BB7-BD76-3DFFA446685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553454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969469-F173-4929-A308-2ADC7719D9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3FA73EB-33A6-47E8-AFF3-205EE45A55F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622E255-0017-4B96-8865-21E9A71AB4D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86FC814-0289-4245-AD05-01D1FE1F5F9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1C35544-D059-4CD7-B2F4-F1329072942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EC8CF71-951C-422A-BAFC-4C0974EEEA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9498ED-5B27-44D2-A054-8567D75F0915}" type="datetimeFigureOut">
              <a:rPr lang="en-GB" smtClean="0"/>
              <a:t>09/09/2017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F1B4A4A-97C7-41F4-A9E2-342476C673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C475BB6-16E9-4928-B218-3B815A6B57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44EB27-EEAB-4BB7-BD76-3DFFA446685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288424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CEFF10-2C49-4B42-9B77-A634FB3F58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12184DF-D4EE-413F-8B75-E763B0FD99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9498ED-5B27-44D2-A054-8567D75F0915}" type="datetimeFigureOut">
              <a:rPr lang="en-GB" smtClean="0"/>
              <a:t>09/09/2017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A2C2501-A365-4D6A-8093-08CACA658B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D6D25A8-A395-49FC-917F-0296D6AB37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44EB27-EEAB-4BB7-BD76-3DFFA446685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614877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F449E25-1A20-4951-B8C9-A16C900712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9498ED-5B27-44D2-A054-8567D75F0915}" type="datetimeFigureOut">
              <a:rPr lang="en-GB" smtClean="0"/>
              <a:t>09/09/2017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F069A11-0038-476B-9A3D-E45899BC9F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A605AA7-519D-43AB-857E-CDCAA77723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44EB27-EEAB-4BB7-BD76-3DFFA446685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868097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251136-6605-49BE-8543-72B4AA668F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28AE20-F6F8-45A9-8BDE-2CCAC0D357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85C0DD0-C977-4AE4-8E58-011D277BDFF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4391F0B-B6F6-44F3-B0E5-23A7A7838E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9498ED-5B27-44D2-A054-8567D75F0915}" type="datetimeFigureOut">
              <a:rPr lang="en-GB" smtClean="0"/>
              <a:t>09/09/2017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6719717-C687-42FC-AFBB-FA35646DB3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845150D-E8BC-4AD6-94C8-545A2654A6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44EB27-EEAB-4BB7-BD76-3DFFA446685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182281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9D4E28-1C17-4A9E-80EB-92DDBBB513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26F697B-7523-4CFB-BE33-36E91149482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67D63B4-870F-4376-B8D4-4AA43B8BE2A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87C2A2A-47DA-4907-AFBC-40C1C9B6A7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9498ED-5B27-44D2-A054-8567D75F0915}" type="datetimeFigureOut">
              <a:rPr lang="en-GB" smtClean="0"/>
              <a:t>09/09/2017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1AD9E74-F92D-492B-B8F4-D50A35396F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457751D-E817-4E5C-AB9A-13BDDA1273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44EB27-EEAB-4BB7-BD76-3DFFA446685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950207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8E65301-6132-4C75-A574-DD31BC3A63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FA691CC-F804-4068-8FED-14F452A3C4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C9876CE-8C1C-4B6A-8D65-61012744385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9498ED-5B27-44D2-A054-8567D75F0915}" type="datetimeFigureOut">
              <a:rPr lang="en-GB" smtClean="0"/>
              <a:t>09/09/2017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4966BF4-A64F-421D-9FAC-3B15D378FCF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D5F9607-3D65-4CF9-88D9-1AE588851E6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44EB27-EEAB-4BB7-BD76-3DFFA446685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681643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hyperlink" Target="https://en.wikipedia.org/wiki/First_normal_form#cite_note-1" TargetMode="External"/><Relationship Id="rId3" Type="http://schemas.openxmlformats.org/officeDocument/2006/relationships/hyperlink" Target="https://en.wikipedia.org/wiki/Relation_(database)" TargetMode="External"/><Relationship Id="rId7" Type="http://schemas.openxmlformats.org/officeDocument/2006/relationships/hyperlink" Target="https://en.wikipedia.org/wiki/First_normal_form#Atomicity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en.wikipedia.org/wiki/Column_(database)" TargetMode="External"/><Relationship Id="rId5" Type="http://schemas.openxmlformats.org/officeDocument/2006/relationships/hyperlink" Target="https://en.wikipedia.org/wiki/Data_domain" TargetMode="External"/><Relationship Id="rId10" Type="http://schemas.openxmlformats.org/officeDocument/2006/relationships/hyperlink" Target="https://en.wikipedia.org/wiki/First_normal_form#cite_note-2" TargetMode="External"/><Relationship Id="rId4" Type="http://schemas.openxmlformats.org/officeDocument/2006/relationships/hyperlink" Target="https://en.wikipedia.org/wiki/Relational_database" TargetMode="External"/><Relationship Id="rId9" Type="http://schemas.openxmlformats.org/officeDocument/2006/relationships/hyperlink" Target="https://en.wikipedia.org/wiki/Edgar_F._Codd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hyperlink" Target="https://en.wikipedia.org/wiki/Functional_dependency" TargetMode="External"/><Relationship Id="rId3" Type="http://schemas.openxmlformats.org/officeDocument/2006/relationships/hyperlink" Target="https://en.wikipedia.org/wiki/Database_normalization" TargetMode="External"/><Relationship Id="rId7" Type="http://schemas.openxmlformats.org/officeDocument/2006/relationships/hyperlink" Target="https://en.wikipedia.org/wiki/Non-prime_attribute" TargetMode="External"/><Relationship Id="rId2" Type="http://schemas.openxmlformats.org/officeDocument/2006/relationships/hyperlink" Target="https://en.wikipedia.org/wiki/Database_normalization#Normal_forms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en.wikipedia.org/wiki/First_normal_form" TargetMode="External"/><Relationship Id="rId5" Type="http://schemas.openxmlformats.org/officeDocument/2006/relationships/hyperlink" Target="https://en.wikipedia.org/wiki/Second_normal_form#cite_note-Codd-1" TargetMode="External"/><Relationship Id="rId10" Type="http://schemas.openxmlformats.org/officeDocument/2006/relationships/hyperlink" Target="https://en.wikipedia.org/wiki/Candidate_key" TargetMode="External"/><Relationship Id="rId4" Type="http://schemas.openxmlformats.org/officeDocument/2006/relationships/hyperlink" Target="https://en.wikipedia.org/wiki/E.F._Codd" TargetMode="External"/><Relationship Id="rId9" Type="http://schemas.openxmlformats.org/officeDocument/2006/relationships/hyperlink" Target="https://en.wikipedia.org/wiki/Proper_subset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houghtco.com/foreign-key-definition-1019255" TargetMode="External"/><Relationship Id="rId2" Type="http://schemas.openxmlformats.org/officeDocument/2006/relationships/hyperlink" Target="https://www.thoughtco.com/remove-duplicate-rows-of-data-3123436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hyperlink" Target="https://en.wikipedia.org/wiki/Second_normal_form" TargetMode="External"/><Relationship Id="rId13" Type="http://schemas.openxmlformats.org/officeDocument/2006/relationships/hyperlink" Target="https://en.wikipedia.org/wiki/Third_normal_form#cite_note-4" TargetMode="External"/><Relationship Id="rId3" Type="http://schemas.openxmlformats.org/officeDocument/2006/relationships/hyperlink" Target="https://en.wikipedia.org/wiki/Database_normalization" TargetMode="External"/><Relationship Id="rId7" Type="http://schemas.openxmlformats.org/officeDocument/2006/relationships/hyperlink" Target="https://en.wikipedia.org/wiki/Relation_(database)" TargetMode="External"/><Relationship Id="rId12" Type="http://schemas.openxmlformats.org/officeDocument/2006/relationships/hyperlink" Target="https://en.wikipedia.org/wiki/Functional_dependency" TargetMode="External"/><Relationship Id="rId2" Type="http://schemas.openxmlformats.org/officeDocument/2006/relationships/hyperlink" Target="https://en.wikipedia.org/wiki/Database_normalization#Normal_forms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en.wikipedia.org/wiki/If_and_only_if" TargetMode="External"/><Relationship Id="rId11" Type="http://schemas.openxmlformats.org/officeDocument/2006/relationships/hyperlink" Target="https://en.wikipedia.org/wiki/Transitive_dependency" TargetMode="External"/><Relationship Id="rId5" Type="http://schemas.openxmlformats.org/officeDocument/2006/relationships/hyperlink" Target="https://en.wikipedia.org/wiki/Third_normal_form#cite_note-Codd-2" TargetMode="External"/><Relationship Id="rId10" Type="http://schemas.openxmlformats.org/officeDocument/2006/relationships/hyperlink" Target="https://en.wikipedia.org/wiki/Third_normal_form#cite_note-Codd2-3" TargetMode="External"/><Relationship Id="rId4" Type="http://schemas.openxmlformats.org/officeDocument/2006/relationships/hyperlink" Target="https://en.wikipedia.org/wiki/E.F._Codd" TargetMode="External"/><Relationship Id="rId9" Type="http://schemas.openxmlformats.org/officeDocument/2006/relationships/hyperlink" Target="https://en.wikipedia.org/wiki/Candidate_key" TargetMode="Externa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thoughtco.com/database-dependencies-1019727" TargetMode="Externa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19BAEB-D1C0-438A-B3A9-A9BE44CE36E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92369" y="1122363"/>
            <a:ext cx="11422966" cy="2387600"/>
          </a:xfrm>
        </p:spPr>
        <p:txBody>
          <a:bodyPr/>
          <a:lstStyle/>
          <a:p>
            <a:r>
              <a:rPr lang="en-GB" dirty="0"/>
              <a:t>Database, tables and normal forms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500DFE4-8289-422A-A47D-99988DB5FB1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/>
              <a:t>Erika Matsak, </a:t>
            </a:r>
            <a:r>
              <a:rPr lang="en-GB" dirty="0" err="1"/>
              <a:t>Phd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068991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>
            <a:extLst>
              <a:ext uri="{FF2B5EF4-FFF2-40B4-BE49-F238E27FC236}">
                <a16:creationId xmlns:a16="http://schemas.microsoft.com/office/drawing/2014/main" id="{8D06E169-B79D-455A-B8E3-5C3BAEAA387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52600" y="0"/>
            <a:ext cx="8915400" cy="1524000"/>
          </a:xfrm>
        </p:spPr>
        <p:txBody>
          <a:bodyPr/>
          <a:lstStyle/>
          <a:p>
            <a:r>
              <a:rPr lang="en-US" altLang="en-US"/>
              <a:t>Examples from Premier Database – Foreign Key</a:t>
            </a:r>
          </a:p>
        </p:txBody>
      </p:sp>
      <p:sp>
        <p:nvSpPr>
          <p:cNvPr id="31747" name="Rectangle 3">
            <a:extLst>
              <a:ext uri="{FF2B5EF4-FFF2-40B4-BE49-F238E27FC236}">
                <a16:creationId xmlns:a16="http://schemas.microsoft.com/office/drawing/2014/main" id="{920A96DD-7C7D-4D20-8D4D-683BF71A032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  <a:p>
            <a:endParaRPr lang="en-US" altLang="en-US"/>
          </a:p>
        </p:txBody>
      </p:sp>
      <p:sp>
        <p:nvSpPr>
          <p:cNvPr id="31748" name="Slide Number Placeholder 4">
            <a:extLst>
              <a:ext uri="{FF2B5EF4-FFF2-40B4-BE49-F238E27FC236}">
                <a16:creationId xmlns:a16="http://schemas.microsoft.com/office/drawing/2014/main" id="{3AE33035-427C-4661-98AB-ECF1D0D7FD9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600">
                <a:solidFill>
                  <a:srgbClr val="22222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rgbClr val="22222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rgbClr val="222222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200">
                <a:solidFill>
                  <a:srgbClr val="22222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003DC4C5-86C0-4FF6-84E4-2FDB25E21EEC}" type="slidenum">
              <a:rPr lang="en-US" altLang="en-US" sz="2000"/>
              <a:pPr>
                <a:spcBef>
                  <a:spcPct val="0"/>
                </a:spcBef>
                <a:buFontTx/>
                <a:buNone/>
              </a:pPr>
              <a:t>10</a:t>
            </a:fld>
            <a:endParaRPr lang="en-US" altLang="en-US" sz="2000"/>
          </a:p>
        </p:txBody>
      </p:sp>
      <p:pic>
        <p:nvPicPr>
          <p:cNvPr id="31749" name="Picture 2">
            <a:extLst>
              <a:ext uri="{FF2B5EF4-FFF2-40B4-BE49-F238E27FC236}">
                <a16:creationId xmlns:a16="http://schemas.microsoft.com/office/drawing/2014/main" id="{A57F1E0C-2AEB-4866-B806-3AB164FDD9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1371600"/>
            <a:ext cx="624840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50" name="Picture 2">
            <a:extLst>
              <a:ext uri="{FF2B5EF4-FFF2-40B4-BE49-F238E27FC236}">
                <a16:creationId xmlns:a16="http://schemas.microsoft.com/office/drawing/2014/main" id="{A2237649-65B8-4079-A42A-175A48F84E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3581400"/>
            <a:ext cx="6781800" cy="292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1751" name="Straight Arrow Connector 10">
            <a:extLst>
              <a:ext uri="{FF2B5EF4-FFF2-40B4-BE49-F238E27FC236}">
                <a16:creationId xmlns:a16="http://schemas.microsoft.com/office/drawing/2014/main" id="{7AF6CFA1-2119-4ED9-8F3D-22D567F7D32E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8534400" y="3276600"/>
            <a:ext cx="0" cy="457200"/>
          </a:xfrm>
          <a:prstGeom prst="straightConnector1">
            <a:avLst/>
          </a:prstGeom>
          <a:noFill/>
          <a:ln w="25400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1752" name="TextBox 11">
            <a:extLst>
              <a:ext uri="{FF2B5EF4-FFF2-40B4-BE49-F238E27FC236}">
                <a16:creationId xmlns:a16="http://schemas.microsoft.com/office/drawing/2014/main" id="{4F31899A-D0C8-4DE3-AA65-93EF52541A7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62600" y="2895600"/>
            <a:ext cx="495458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600">
                <a:solidFill>
                  <a:srgbClr val="22222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rgbClr val="22222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rgbClr val="222222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200">
                <a:solidFill>
                  <a:srgbClr val="22222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b="1">
                <a:latin typeface="Times New Roman" panose="02020603050405020304" pitchFamily="18" charset="0"/>
              </a:rPr>
              <a:t>Repnum</a:t>
            </a:r>
            <a:r>
              <a:rPr lang="en-US" altLang="en-US" sz="1800">
                <a:latin typeface="Times New Roman" panose="02020603050405020304" pitchFamily="18" charset="0"/>
              </a:rPr>
              <a:t> is a </a:t>
            </a:r>
            <a:r>
              <a:rPr lang="en-US" altLang="en-US" sz="1800" i="1">
                <a:latin typeface="Times New Roman" panose="02020603050405020304" pitchFamily="18" charset="0"/>
              </a:rPr>
              <a:t>Foreign key</a:t>
            </a:r>
            <a:r>
              <a:rPr lang="en-US" altLang="en-US" sz="1800">
                <a:latin typeface="Times New Roman" panose="02020603050405020304" pitchFamily="18" charset="0"/>
              </a:rPr>
              <a:t> borrowed from Rep table</a:t>
            </a:r>
          </a:p>
        </p:txBody>
      </p:sp>
    </p:spTree>
    <p:extLst>
      <p:ext uri="{BB962C8B-B14F-4D97-AF65-F5344CB8AC3E}">
        <p14:creationId xmlns:p14="http://schemas.microsoft.com/office/powerpoint/2010/main" val="422543630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922" name="Picture 2">
            <a:extLst>
              <a:ext uri="{FF2B5EF4-FFF2-40B4-BE49-F238E27FC236}">
                <a16:creationId xmlns:a16="http://schemas.microsoft.com/office/drawing/2014/main" id="{CCD4FBC7-3EB7-419B-8815-33269AFD6B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2362200"/>
            <a:ext cx="6705600" cy="2490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93923" name="Rectangle 3">
            <a:extLst>
              <a:ext uri="{FF2B5EF4-FFF2-40B4-BE49-F238E27FC236}">
                <a16:creationId xmlns:a16="http://schemas.microsoft.com/office/drawing/2014/main" id="{AD9FBA2F-B6DB-42BD-BE65-6C3B8E82B85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Primary Key</a:t>
            </a:r>
          </a:p>
        </p:txBody>
      </p:sp>
      <p:sp>
        <p:nvSpPr>
          <p:cNvPr id="593924" name="Oval 4">
            <a:extLst>
              <a:ext uri="{FF2B5EF4-FFF2-40B4-BE49-F238E27FC236}">
                <a16:creationId xmlns:a16="http://schemas.microsoft.com/office/drawing/2014/main" id="{B75923C3-D4B6-4540-8B83-50E5BF78DDE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09800" y="2209800"/>
            <a:ext cx="4953000" cy="2743200"/>
          </a:xfrm>
          <a:prstGeom prst="ellipse">
            <a:avLst/>
          </a:prstGeom>
          <a:noFill/>
          <a:ln w="25400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593925" name="Text Box 5">
            <a:extLst>
              <a:ext uri="{FF2B5EF4-FFF2-40B4-BE49-F238E27FC236}">
                <a16:creationId xmlns:a16="http://schemas.microsoft.com/office/drawing/2014/main" id="{6CB697B2-B269-4BC2-84FD-288D3386F2C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15201" y="4953000"/>
            <a:ext cx="18440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altLang="en-US">
                <a:cs typeface="Times New Roman" panose="02020603050405020304" pitchFamily="18" charset="0"/>
              </a:rPr>
              <a:t>primary key fields</a:t>
            </a:r>
          </a:p>
        </p:txBody>
      </p:sp>
      <p:sp>
        <p:nvSpPr>
          <p:cNvPr id="593926" name="Line 6">
            <a:extLst>
              <a:ext uri="{FF2B5EF4-FFF2-40B4-BE49-F238E27FC236}">
                <a16:creationId xmlns:a16="http://schemas.microsoft.com/office/drawing/2014/main" id="{1D984D94-2D55-429C-A7DB-BE39DD187D6D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6400800" y="4648200"/>
            <a:ext cx="914400" cy="457200"/>
          </a:xfrm>
          <a:prstGeom prst="line">
            <a:avLst/>
          </a:prstGeom>
          <a:noFill/>
          <a:ln w="25400">
            <a:solidFill>
              <a:schemeClr val="accent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593927" name="Text Box 7">
            <a:extLst>
              <a:ext uri="{FF2B5EF4-FFF2-40B4-BE49-F238E27FC236}">
                <a16:creationId xmlns:a16="http://schemas.microsoft.com/office/drawing/2014/main" id="{F1AA8E1B-B071-41EC-A79E-3B2ADABEBC8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03345" y="1752600"/>
            <a:ext cx="2175787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1" hangingPunct="1"/>
            <a:r>
              <a:rPr lang="en-US" altLang="en-US" u="sng">
                <a:cs typeface="Times New Roman" panose="02020603050405020304" pitchFamily="18" charset="0"/>
              </a:rPr>
              <a:t>Roles (Performances)</a:t>
            </a:r>
          </a:p>
        </p:txBody>
      </p:sp>
      <p:sp>
        <p:nvSpPr>
          <p:cNvPr id="593928" name="Text Box 8">
            <a:extLst>
              <a:ext uri="{FF2B5EF4-FFF2-40B4-BE49-F238E27FC236}">
                <a16:creationId xmlns:a16="http://schemas.microsoft.com/office/drawing/2014/main" id="{22D59ACB-6B47-4679-BA00-1F3820E245A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14984" y="5943600"/>
            <a:ext cx="4771306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1" hangingPunct="1"/>
            <a:r>
              <a:rPr lang="en-US" altLang="en-US">
                <a:cs typeface="Times New Roman" panose="02020603050405020304" pitchFamily="18" charset="0"/>
              </a:rPr>
              <a:t>A primary key can consist of more than one field.</a:t>
            </a:r>
          </a:p>
        </p:txBody>
      </p:sp>
    </p:spTree>
    <p:extLst>
      <p:ext uri="{BB962C8B-B14F-4D97-AF65-F5344CB8AC3E}">
        <p14:creationId xmlns:p14="http://schemas.microsoft.com/office/powerpoint/2010/main" val="153109139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4946" name="Rectangle 2">
            <a:extLst>
              <a:ext uri="{FF2B5EF4-FFF2-40B4-BE49-F238E27FC236}">
                <a16:creationId xmlns:a16="http://schemas.microsoft.com/office/drawing/2014/main" id="{2DDE120F-D2F7-4EDB-93E6-9A6CC0043FE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28955" y="-270432"/>
            <a:ext cx="10515600" cy="1325563"/>
          </a:xfrm>
        </p:spPr>
        <p:txBody>
          <a:bodyPr/>
          <a:lstStyle/>
          <a:p>
            <a:r>
              <a:rPr lang="en-US" altLang="en-US" dirty="0"/>
              <a:t>Foreign Key</a:t>
            </a:r>
          </a:p>
        </p:txBody>
      </p:sp>
      <p:pic>
        <p:nvPicPr>
          <p:cNvPr id="594947" name="Picture 3">
            <a:extLst>
              <a:ext uri="{FF2B5EF4-FFF2-40B4-BE49-F238E27FC236}">
                <a16:creationId xmlns:a16="http://schemas.microsoft.com/office/drawing/2014/main" id="{8B403EA6-F660-46DC-AD31-4EA752255B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1" y="1981201"/>
            <a:ext cx="8183563" cy="1065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94948" name="Picture 4">
            <a:extLst>
              <a:ext uri="{FF2B5EF4-FFF2-40B4-BE49-F238E27FC236}">
                <a16:creationId xmlns:a16="http://schemas.microsoft.com/office/drawing/2014/main" id="{E10BDC2A-89C4-4A20-8DB6-1928EE5BF1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9450" y="4132264"/>
            <a:ext cx="5505450" cy="949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94949" name="Line 5">
            <a:extLst>
              <a:ext uri="{FF2B5EF4-FFF2-40B4-BE49-F238E27FC236}">
                <a16:creationId xmlns:a16="http://schemas.microsoft.com/office/drawing/2014/main" id="{6871736E-DF01-4245-B49F-C9BBEBF3E960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2895600" y="3048000"/>
            <a:ext cx="3048000" cy="990600"/>
          </a:xfrm>
          <a:prstGeom prst="line">
            <a:avLst/>
          </a:prstGeom>
          <a:noFill/>
          <a:ln w="25400">
            <a:solidFill>
              <a:schemeClr val="accent2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594950" name="Text Box 6">
            <a:extLst>
              <a:ext uri="{FF2B5EF4-FFF2-40B4-BE49-F238E27FC236}">
                <a16:creationId xmlns:a16="http://schemas.microsoft.com/office/drawing/2014/main" id="{D9548B68-7AC4-44F5-BB17-D2813F646F5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72200" y="6096000"/>
            <a:ext cx="15430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altLang="en-US" sz="1600">
                <a:cs typeface="Times New Roman" panose="02020603050405020304" pitchFamily="18" charset="0"/>
              </a:rPr>
              <a:t>foreign key field</a:t>
            </a:r>
          </a:p>
        </p:txBody>
      </p:sp>
      <p:sp>
        <p:nvSpPr>
          <p:cNvPr id="594951" name="Line 7">
            <a:extLst>
              <a:ext uri="{FF2B5EF4-FFF2-40B4-BE49-F238E27FC236}">
                <a16:creationId xmlns:a16="http://schemas.microsoft.com/office/drawing/2014/main" id="{B1547235-9E1B-44B4-8F72-AAED1AC0248B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6400800" y="5334000"/>
            <a:ext cx="0" cy="762000"/>
          </a:xfrm>
          <a:prstGeom prst="line">
            <a:avLst/>
          </a:prstGeom>
          <a:noFill/>
          <a:ln w="25400">
            <a:solidFill>
              <a:schemeClr val="accent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594952" name="Text Box 8">
            <a:extLst>
              <a:ext uri="{FF2B5EF4-FFF2-40B4-BE49-F238E27FC236}">
                <a16:creationId xmlns:a16="http://schemas.microsoft.com/office/drawing/2014/main" id="{C67ACF50-5CB2-4A2A-AA9B-ECEC78A27FD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05000" y="858838"/>
            <a:ext cx="16002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altLang="en-US" sz="1600">
                <a:cs typeface="Times New Roman" panose="02020603050405020304" pitchFamily="18" charset="0"/>
              </a:rPr>
              <a:t>primary key field</a:t>
            </a:r>
          </a:p>
        </p:txBody>
      </p:sp>
      <p:sp>
        <p:nvSpPr>
          <p:cNvPr id="594953" name="Line 9">
            <a:extLst>
              <a:ext uri="{FF2B5EF4-FFF2-40B4-BE49-F238E27FC236}">
                <a16:creationId xmlns:a16="http://schemas.microsoft.com/office/drawing/2014/main" id="{1625D434-AEC5-427D-8A04-E72425BB8B31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514600" y="1219200"/>
            <a:ext cx="0" cy="685800"/>
          </a:xfrm>
          <a:prstGeom prst="line">
            <a:avLst/>
          </a:prstGeom>
          <a:noFill/>
          <a:ln w="25400">
            <a:solidFill>
              <a:schemeClr val="accent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594954" name="Text Box 10">
            <a:extLst>
              <a:ext uri="{FF2B5EF4-FFF2-40B4-BE49-F238E27FC236}">
                <a16:creationId xmlns:a16="http://schemas.microsoft.com/office/drawing/2014/main" id="{8347057B-EEAA-4873-B71F-6D4FC67732E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34401" y="1066800"/>
            <a:ext cx="1203471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altLang="en-US" sz="1600">
                <a:cs typeface="Times New Roman" panose="02020603050405020304" pitchFamily="18" charset="0"/>
              </a:rPr>
              <a:t>parent table</a:t>
            </a:r>
          </a:p>
        </p:txBody>
      </p:sp>
      <p:sp>
        <p:nvSpPr>
          <p:cNvPr id="594955" name="Line 11">
            <a:extLst>
              <a:ext uri="{FF2B5EF4-FFF2-40B4-BE49-F238E27FC236}">
                <a16:creationId xmlns:a16="http://schemas.microsoft.com/office/drawing/2014/main" id="{4ACBD787-4D2A-44A9-BF27-505FEE2CC7B2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6858000" y="1295400"/>
            <a:ext cx="1600200" cy="533400"/>
          </a:xfrm>
          <a:prstGeom prst="line">
            <a:avLst/>
          </a:prstGeom>
          <a:noFill/>
          <a:ln w="25400">
            <a:solidFill>
              <a:schemeClr val="accent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594956" name="Text Box 12">
            <a:extLst>
              <a:ext uri="{FF2B5EF4-FFF2-40B4-BE49-F238E27FC236}">
                <a16:creationId xmlns:a16="http://schemas.microsoft.com/office/drawing/2014/main" id="{16D1D565-485A-413E-AB4A-4947932B225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65194" y="1600200"/>
            <a:ext cx="1033039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1" hangingPunct="1"/>
            <a:r>
              <a:rPr lang="en-US" altLang="en-US" u="sng">
                <a:cs typeface="Times New Roman" panose="02020603050405020304" pitchFamily="18" charset="0"/>
              </a:rPr>
              <a:t>Directors</a:t>
            </a:r>
          </a:p>
        </p:txBody>
      </p:sp>
      <p:sp>
        <p:nvSpPr>
          <p:cNvPr id="594957" name="Text Box 13">
            <a:extLst>
              <a:ext uri="{FF2B5EF4-FFF2-40B4-BE49-F238E27FC236}">
                <a16:creationId xmlns:a16="http://schemas.microsoft.com/office/drawing/2014/main" id="{7B366CFD-C655-427C-AC77-B415E62AD93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17617" y="3657600"/>
            <a:ext cx="864916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1" hangingPunct="1"/>
            <a:r>
              <a:rPr lang="en-US" altLang="en-US" u="sng">
                <a:cs typeface="Times New Roman" panose="02020603050405020304" pitchFamily="18" charset="0"/>
              </a:rPr>
              <a:t>Movies</a:t>
            </a:r>
          </a:p>
        </p:txBody>
      </p:sp>
      <p:sp>
        <p:nvSpPr>
          <p:cNvPr id="594958" name="Oval 14">
            <a:extLst>
              <a:ext uri="{FF2B5EF4-FFF2-40B4-BE49-F238E27FC236}">
                <a16:creationId xmlns:a16="http://schemas.microsoft.com/office/drawing/2014/main" id="{DA24F70B-9A36-43E8-BD1B-78A39AF54B1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81200" y="1981200"/>
            <a:ext cx="990600" cy="1219200"/>
          </a:xfrm>
          <a:prstGeom prst="ellipse">
            <a:avLst/>
          </a:prstGeom>
          <a:noFill/>
          <a:ln w="25400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594959" name="Oval 15">
            <a:extLst>
              <a:ext uri="{FF2B5EF4-FFF2-40B4-BE49-F238E27FC236}">
                <a16:creationId xmlns:a16="http://schemas.microsoft.com/office/drawing/2014/main" id="{53DBBDDE-3775-4EAC-B92E-9133BCFF1D1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91200" y="4038600"/>
            <a:ext cx="990600" cy="1219200"/>
          </a:xfrm>
          <a:prstGeom prst="ellipse">
            <a:avLst/>
          </a:prstGeom>
          <a:noFill/>
          <a:ln w="25400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594960" name="Text Box 16">
            <a:extLst>
              <a:ext uri="{FF2B5EF4-FFF2-40B4-BE49-F238E27FC236}">
                <a16:creationId xmlns:a16="http://schemas.microsoft.com/office/drawing/2014/main" id="{D22CF0FD-81FC-4A9A-83AE-0D0D3ED7148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20201" y="3429000"/>
            <a:ext cx="1039813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altLang="en-US" sz="1600">
                <a:cs typeface="Times New Roman" panose="02020603050405020304" pitchFamily="18" charset="0"/>
              </a:rPr>
              <a:t>child table</a:t>
            </a:r>
          </a:p>
        </p:txBody>
      </p:sp>
      <p:sp>
        <p:nvSpPr>
          <p:cNvPr id="594961" name="Line 17">
            <a:extLst>
              <a:ext uri="{FF2B5EF4-FFF2-40B4-BE49-F238E27FC236}">
                <a16:creationId xmlns:a16="http://schemas.microsoft.com/office/drawing/2014/main" id="{91F1EEE9-BB2A-4E75-83D2-04119CE61E20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7543800" y="3657600"/>
            <a:ext cx="1676400" cy="304800"/>
          </a:xfrm>
          <a:prstGeom prst="line">
            <a:avLst/>
          </a:prstGeom>
          <a:noFill/>
          <a:ln w="25400">
            <a:solidFill>
              <a:schemeClr val="accent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594962" name="Text Box 18">
            <a:extLst>
              <a:ext uri="{FF2B5EF4-FFF2-40B4-BE49-F238E27FC236}">
                <a16:creationId xmlns:a16="http://schemas.microsoft.com/office/drawing/2014/main" id="{DA3D2CBC-5605-4630-AE65-8B060291B97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00601" y="3429000"/>
            <a:ext cx="1172309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altLang="en-US" sz="1600">
                <a:cs typeface="Times New Roman" panose="02020603050405020304" pitchFamily="18" charset="0"/>
              </a:rPr>
              <a:t>relationship</a:t>
            </a:r>
          </a:p>
        </p:txBody>
      </p:sp>
    </p:spTree>
    <p:extLst>
      <p:ext uri="{BB962C8B-B14F-4D97-AF65-F5344CB8AC3E}">
        <p14:creationId xmlns:p14="http://schemas.microsoft.com/office/powerpoint/2010/main" val="302941649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Image result for functional dependency in dbms simple example ppt">
            <a:extLst>
              <a:ext uri="{FF2B5EF4-FFF2-40B4-BE49-F238E27FC236}">
                <a16:creationId xmlns:a16="http://schemas.microsoft.com/office/drawing/2014/main" id="{860826D0-1FFC-4E19-9F7C-62B026029C04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4222" y="605333"/>
            <a:ext cx="7230793" cy="6050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2834411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4">
            <a:extLst>
              <a:ext uri="{FF2B5EF4-FFF2-40B4-BE49-F238E27FC236}">
                <a16:creationId xmlns:a16="http://schemas.microsoft.com/office/drawing/2014/main" id="{26F1BB48-D05A-4D4A-B606-018FFFF520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80494A-D5B9-4CBF-BF0D-2A31CA2F57C7}" type="slidenum">
              <a:rPr lang="en-US" altLang="en-US"/>
              <a:pPr/>
              <a:t>14</a:t>
            </a:fld>
            <a:endParaRPr lang="en-US" altLang="en-US"/>
          </a:p>
        </p:txBody>
      </p:sp>
      <p:sp>
        <p:nvSpPr>
          <p:cNvPr id="29698" name="Rectangle 2">
            <a:extLst>
              <a:ext uri="{FF2B5EF4-FFF2-40B4-BE49-F238E27FC236}">
                <a16:creationId xmlns:a16="http://schemas.microsoft.com/office/drawing/2014/main" id="{D11DD6AB-E73F-4E54-A716-43AB0DF6392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209800" y="0"/>
            <a:ext cx="7772400" cy="533400"/>
          </a:xfrm>
        </p:spPr>
        <p:txBody>
          <a:bodyPr/>
          <a:lstStyle/>
          <a:p>
            <a:r>
              <a:rPr lang="en-US" altLang="en-US" sz="2000" b="1" dirty="0"/>
              <a:t>Figure 14.2</a:t>
            </a:r>
            <a:r>
              <a:rPr lang="en-US" altLang="en-US" sz="2000" dirty="0"/>
              <a:t>  Example relations</a:t>
            </a:r>
          </a:p>
        </p:txBody>
      </p:sp>
      <p:graphicFrame>
        <p:nvGraphicFramePr>
          <p:cNvPr id="29699" name="Object 3">
            <a:extLst>
              <a:ext uri="{FF2B5EF4-FFF2-40B4-BE49-F238E27FC236}">
                <a16:creationId xmlns:a16="http://schemas.microsoft.com/office/drawing/2014/main" id="{92D1C6B5-F1C3-4FC0-9275-0F7227A77653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524000" y="685800"/>
          <a:ext cx="9144000" cy="6172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71" name="Photo Editor Photo" r:id="rId3" imgW="4847619" imgH="4904762" progId="MSPhotoEd.3">
                  <p:embed/>
                </p:oleObj>
              </mc:Choice>
              <mc:Fallback>
                <p:oleObj name="Photo Editor Photo" r:id="rId3" imgW="4847619" imgH="4904762" progId="MSPhotoEd.3">
                  <p:embed/>
                  <p:pic>
                    <p:nvPicPr>
                      <p:cNvPr id="29699" name="Object 3">
                        <a:extLst>
                          <a:ext uri="{FF2B5EF4-FFF2-40B4-BE49-F238E27FC236}">
                            <a16:creationId xmlns:a16="http://schemas.microsoft.com/office/drawing/2014/main" id="{92D1C6B5-F1C3-4FC0-9275-0F7227A77653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0" y="685800"/>
                        <a:ext cx="9144000" cy="6172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65936788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AB23A1-4C31-42DE-A416-3808DCA22E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GB" b="1" dirty="0"/>
              <a:t>First Normal Form (1NF)</a:t>
            </a:r>
            <a:endParaRPr lang="en-GB" dirty="0"/>
          </a:p>
        </p:txBody>
      </p:sp>
      <p:pic>
        <p:nvPicPr>
          <p:cNvPr id="1026" name="Picture 2" descr="Unnormalized Table Example">
            <a:extLst>
              <a:ext uri="{FF2B5EF4-FFF2-40B4-BE49-F238E27FC236}">
                <a16:creationId xmlns:a16="http://schemas.microsoft.com/office/drawing/2014/main" id="{80651D41-CF9F-4231-82D5-E61D0987E02C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199" y="2027934"/>
            <a:ext cx="4338341" cy="2952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493F69D3-CA75-48CE-9AA6-1450D898A213}"/>
              </a:ext>
            </a:extLst>
          </p:cNvPr>
          <p:cNvSpPr txBox="1"/>
          <p:nvPr/>
        </p:nvSpPr>
        <p:spPr>
          <a:xfrm>
            <a:off x="590843" y="5500468"/>
            <a:ext cx="520504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/>
              <a:t>This table is not in first normal form because the [</a:t>
            </a:r>
            <a:r>
              <a:rPr lang="en-GB" sz="2000" dirty="0" err="1"/>
              <a:t>Color</a:t>
            </a:r>
            <a:r>
              <a:rPr lang="en-GB" sz="2000" dirty="0"/>
              <a:t>] column can contain multiple value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C7F2A2B-F743-4040-8FC7-3493A3A7CED9}"/>
              </a:ext>
            </a:extLst>
          </p:cNvPr>
          <p:cNvSpPr txBox="1"/>
          <p:nvPr/>
        </p:nvSpPr>
        <p:spPr>
          <a:xfrm>
            <a:off x="5894363" y="2349082"/>
            <a:ext cx="580995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Now first normal form is satisfied, as the columns on each table all hold just one value.</a:t>
            </a:r>
          </a:p>
        </p:txBody>
      </p:sp>
      <p:pic>
        <p:nvPicPr>
          <p:cNvPr id="1030" name="Picture 6" descr="1st Normal Form Example">
            <a:extLst>
              <a:ext uri="{FF2B5EF4-FFF2-40B4-BE49-F238E27FC236}">
                <a16:creationId xmlns:a16="http://schemas.microsoft.com/office/drawing/2014/main" id="{2485EE5C-7442-4A1A-806B-42696BC0A6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0915" y="3334043"/>
            <a:ext cx="6114838" cy="33340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2355446-662D-4BEB-8B7A-97B85A7D70BC}"/>
              </a:ext>
            </a:extLst>
          </p:cNvPr>
          <p:cNvSpPr txBox="1"/>
          <p:nvPr/>
        </p:nvSpPr>
        <p:spPr>
          <a:xfrm>
            <a:off x="6441333" y="6198788"/>
            <a:ext cx="23580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FF0000"/>
                </a:solidFill>
              </a:rPr>
              <a:t>PRIMARY KEY?</a:t>
            </a:r>
          </a:p>
        </p:txBody>
      </p:sp>
    </p:spTree>
    <p:extLst>
      <p:ext uri="{BB962C8B-B14F-4D97-AF65-F5344CB8AC3E}">
        <p14:creationId xmlns:p14="http://schemas.microsoft.com/office/powerpoint/2010/main" val="373553805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9282" name="Rectangle 2">
            <a:extLst>
              <a:ext uri="{FF2B5EF4-FFF2-40B4-BE49-F238E27FC236}">
                <a16:creationId xmlns:a16="http://schemas.microsoft.com/office/drawing/2014/main" id="{90047779-756B-4347-A222-D983F28F4F6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b="1"/>
              <a:t>Normalize into 1NF</a:t>
            </a:r>
          </a:p>
        </p:txBody>
      </p:sp>
      <p:sp>
        <p:nvSpPr>
          <p:cNvPr id="609283" name="Rectangle 3">
            <a:extLst>
              <a:ext uri="{FF2B5EF4-FFF2-40B4-BE49-F238E27FC236}">
                <a16:creationId xmlns:a16="http://schemas.microsoft.com/office/drawing/2014/main" id="{FE0397E2-B499-4218-966D-FCB6EE5099E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16169" y="1473932"/>
            <a:ext cx="10515600" cy="1635027"/>
          </a:xfrm>
        </p:spPr>
        <p:txBody>
          <a:bodyPr/>
          <a:lstStyle/>
          <a:p>
            <a:r>
              <a:rPr lang="en-US" altLang="en-US" dirty="0"/>
              <a:t>Separate repeating groups into new tables.</a:t>
            </a:r>
          </a:p>
          <a:p>
            <a:r>
              <a:rPr lang="en-US" altLang="en-US" dirty="0"/>
              <a:t>Start a new table for the repeating data.</a:t>
            </a:r>
          </a:p>
          <a:p>
            <a:r>
              <a:rPr lang="en-US" altLang="en-US" dirty="0"/>
              <a:t>The primary key for the repeating group is usually a composite key.</a:t>
            </a:r>
          </a:p>
          <a:p>
            <a:endParaRPr lang="en-US" alt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5BA171B-D7EA-4882-BB54-3E85D6E0DE7D}"/>
              </a:ext>
            </a:extLst>
          </p:cNvPr>
          <p:cNvSpPr txBox="1"/>
          <p:nvPr/>
        </p:nvSpPr>
        <p:spPr>
          <a:xfrm>
            <a:off x="309489" y="3108959"/>
            <a:ext cx="11268221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/>
              <a:t>First normal form</a:t>
            </a:r>
            <a:r>
              <a:rPr lang="en-GB" sz="2800" dirty="0"/>
              <a:t> (</a:t>
            </a:r>
            <a:r>
              <a:rPr lang="en-GB" sz="2800" b="1" dirty="0"/>
              <a:t>1NF</a:t>
            </a:r>
            <a:r>
              <a:rPr lang="en-GB" sz="2800" dirty="0"/>
              <a:t>) is a property of a </a:t>
            </a:r>
            <a:r>
              <a:rPr lang="en-GB" sz="2800" dirty="0">
                <a:hlinkClick r:id="rId3" tooltip="Relation (database)"/>
              </a:rPr>
              <a:t>relation</a:t>
            </a:r>
            <a:r>
              <a:rPr lang="en-GB" sz="2800" dirty="0"/>
              <a:t> in a </a:t>
            </a:r>
            <a:r>
              <a:rPr lang="en-GB" sz="2800" dirty="0">
                <a:hlinkClick r:id="rId4" tooltip="Relational database"/>
              </a:rPr>
              <a:t>relational database</a:t>
            </a:r>
            <a:r>
              <a:rPr lang="en-GB" sz="2800" dirty="0"/>
              <a:t>. A relation is in first normal form if and only if the </a:t>
            </a:r>
            <a:r>
              <a:rPr lang="en-GB" sz="2800" dirty="0">
                <a:hlinkClick r:id="rId5" tooltip="Data domain"/>
              </a:rPr>
              <a:t>domain</a:t>
            </a:r>
            <a:r>
              <a:rPr lang="en-GB" sz="2800" dirty="0"/>
              <a:t> of each </a:t>
            </a:r>
            <a:r>
              <a:rPr lang="en-GB" sz="2800" dirty="0">
                <a:hlinkClick r:id="rId6" tooltip="Column (database)"/>
              </a:rPr>
              <a:t>attribute</a:t>
            </a:r>
            <a:r>
              <a:rPr lang="en-GB" sz="2800" dirty="0"/>
              <a:t> contains only </a:t>
            </a:r>
            <a:r>
              <a:rPr lang="en-GB" sz="2800" dirty="0">
                <a:hlinkClick r:id="rId7"/>
              </a:rPr>
              <a:t>atomic</a:t>
            </a:r>
            <a:r>
              <a:rPr lang="en-GB" sz="2800" dirty="0"/>
              <a:t> (indivisible) values, and the value of each attribute contains only a single value from that domain.</a:t>
            </a:r>
            <a:r>
              <a:rPr lang="en-GB" sz="2800" baseline="30000" dirty="0">
                <a:hlinkClick r:id="rId8"/>
              </a:rPr>
              <a:t>[1]</a:t>
            </a:r>
            <a:endParaRPr lang="en-GB" sz="28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9F5CCB9-8C2E-4842-88D2-1199180611E8}"/>
              </a:ext>
            </a:extLst>
          </p:cNvPr>
          <p:cNvSpPr txBox="1"/>
          <p:nvPr/>
        </p:nvSpPr>
        <p:spPr>
          <a:xfrm>
            <a:off x="402101" y="5162843"/>
            <a:ext cx="1116154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/>
              <a:t>The first definition of the term, in a 1971 conference paper by </a:t>
            </a:r>
            <a:r>
              <a:rPr lang="en-GB" sz="3200" dirty="0">
                <a:hlinkClick r:id="rId9" tooltip="Edgar F. Codd"/>
              </a:rPr>
              <a:t>Edgar Codd</a:t>
            </a:r>
            <a:r>
              <a:rPr lang="en-GB" sz="3200" dirty="0"/>
              <a:t>, defined a relation to be in first normal form when none of its domains have any sets as elements.</a:t>
            </a:r>
            <a:r>
              <a:rPr lang="en-GB" sz="3200" baseline="30000" dirty="0">
                <a:hlinkClick r:id="rId10"/>
              </a:rPr>
              <a:t>[2]</a:t>
            </a:r>
            <a:endParaRPr lang="en-GB" sz="3200" dirty="0"/>
          </a:p>
        </p:txBody>
      </p:sp>
    </p:spTree>
    <p:extLst>
      <p:ext uri="{BB962C8B-B14F-4D97-AF65-F5344CB8AC3E}">
        <p14:creationId xmlns:p14="http://schemas.microsoft.com/office/powerpoint/2010/main" val="37525212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Unormalized Data">
            <a:extLst>
              <a:ext uri="{FF2B5EF4-FFF2-40B4-BE49-F238E27FC236}">
                <a16:creationId xmlns:a16="http://schemas.microsoft.com/office/drawing/2014/main" id="{01B00D2C-EF42-4547-A770-6A6B8A5D3290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831" y="5468943"/>
            <a:ext cx="6929750" cy="11250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6" name="Picture 4" descr="Unormalized Data - Repeating Groups">
            <a:extLst>
              <a:ext uri="{FF2B5EF4-FFF2-40B4-BE49-F238E27FC236}">
                <a16:creationId xmlns:a16="http://schemas.microsoft.com/office/drawing/2014/main" id="{F06C53C5-899F-44A9-9524-140DDC9C7B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831" y="78838"/>
            <a:ext cx="5192939" cy="52601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6FC4D7F-1259-4388-8041-FA94DA5D0CA3}"/>
              </a:ext>
            </a:extLst>
          </p:cNvPr>
          <p:cNvSpPr txBox="1"/>
          <p:nvPr/>
        </p:nvSpPr>
        <p:spPr>
          <a:xfrm>
            <a:off x="5762171" y="420914"/>
            <a:ext cx="6209435" cy="4062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fontAlgn="base">
              <a:buFont typeface="Arial" panose="020B0604020202020204" pitchFamily="34" charset="0"/>
              <a:buChar char="•"/>
            </a:pPr>
            <a:r>
              <a:rPr lang="en-GB" sz="2400" dirty="0"/>
              <a:t>Once a table is in first normal form it is easier to search, filter, and sort the information. The rules to satisfy 1</a:t>
            </a:r>
            <a:r>
              <a:rPr lang="en-GB" sz="2400" baseline="30000" dirty="0"/>
              <a:t>st</a:t>
            </a:r>
            <a:r>
              <a:rPr lang="en-GB" sz="2400" dirty="0"/>
              <a:t> normal form are:</a:t>
            </a:r>
          </a:p>
          <a:p>
            <a:pPr marL="342900" indent="-342900" fontAlgn="base">
              <a:buFont typeface="Arial" panose="020B0604020202020204" pitchFamily="34" charset="0"/>
              <a:buChar char="•"/>
            </a:pPr>
            <a:r>
              <a:rPr lang="en-GB" sz="2400" dirty="0"/>
              <a:t>The table stores information in rows and columns where one or more columns, called the primary key, uniquely identify each row.</a:t>
            </a:r>
          </a:p>
          <a:p>
            <a:pPr marL="342900" indent="-342900" fontAlgn="base">
              <a:buFont typeface="Arial" panose="020B0604020202020204" pitchFamily="34" charset="0"/>
              <a:buChar char="•"/>
            </a:pPr>
            <a:r>
              <a:rPr lang="en-GB" sz="2400" dirty="0"/>
              <a:t>Each column contains atomic values, and there are not repeating groups of columns.</a:t>
            </a:r>
          </a:p>
          <a:p>
            <a:pPr marL="342900" indent="-342900" fontAlgn="base">
              <a:buFont typeface="Arial" panose="020B0604020202020204" pitchFamily="34" charset="0"/>
              <a:buChar char="•"/>
            </a:pPr>
            <a:r>
              <a:rPr lang="en-GB" sz="2400" dirty="0"/>
              <a:t>When a value is atomic, the values cannot be further subdivided.</a:t>
            </a:r>
          </a:p>
          <a:p>
            <a:endParaRPr lang="en-GB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74AC4F3-3903-48CC-A49A-244C292FAF31}"/>
              </a:ext>
            </a:extLst>
          </p:cNvPr>
          <p:cNvSpPr txBox="1"/>
          <p:nvPr/>
        </p:nvSpPr>
        <p:spPr>
          <a:xfrm>
            <a:off x="7272997" y="4237836"/>
            <a:ext cx="4919003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200" dirty="0"/>
              <a:t>For example, the value “Chicago” is atomic; whereas “Chicago; Los Angeles; New York” is not. Related to this requirement is the concept that a table should not contain repeating groups of columns such as Customer1Name, Customer2Name, and Customer3Name.</a:t>
            </a:r>
          </a:p>
        </p:txBody>
      </p:sp>
    </p:spTree>
    <p:extLst>
      <p:ext uri="{BB962C8B-B14F-4D97-AF65-F5344CB8AC3E}">
        <p14:creationId xmlns:p14="http://schemas.microsoft.com/office/powerpoint/2010/main" val="74388788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E30E95-FAF3-4B8F-B954-2A97D99EBB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/>
              <a:t>Second normal form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4F2EE8-0B86-49E8-B343-BC677A75C0C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GB" b="1" dirty="0"/>
              <a:t>Second normal form</a:t>
            </a:r>
            <a:r>
              <a:rPr lang="en-GB" dirty="0"/>
              <a:t> (</a:t>
            </a:r>
            <a:r>
              <a:rPr lang="en-GB" b="1" dirty="0"/>
              <a:t>2NF</a:t>
            </a:r>
            <a:r>
              <a:rPr lang="en-GB" dirty="0"/>
              <a:t>) is a </a:t>
            </a:r>
            <a:r>
              <a:rPr lang="en-GB" dirty="0">
                <a:hlinkClick r:id="rId2" tooltip="Database normalization"/>
              </a:rPr>
              <a:t>normal form</a:t>
            </a:r>
            <a:r>
              <a:rPr lang="en-GB" dirty="0"/>
              <a:t> used in </a:t>
            </a:r>
            <a:r>
              <a:rPr lang="en-GB" dirty="0">
                <a:hlinkClick r:id="rId3" tooltip="Database normalization"/>
              </a:rPr>
              <a:t>database normalization</a:t>
            </a:r>
            <a:r>
              <a:rPr lang="en-GB" dirty="0"/>
              <a:t>. 2NF was originally defined by </a:t>
            </a:r>
            <a:r>
              <a:rPr lang="en-GB" dirty="0">
                <a:hlinkClick r:id="rId4" tooltip="E.F. Codd"/>
              </a:rPr>
              <a:t>E.F. Codd</a:t>
            </a:r>
            <a:r>
              <a:rPr lang="en-GB" dirty="0"/>
              <a:t> in 1971.</a:t>
            </a:r>
            <a:r>
              <a:rPr lang="en-GB" baseline="30000" dirty="0">
                <a:hlinkClick r:id="rId5"/>
              </a:rPr>
              <a:t>[1]</a:t>
            </a:r>
            <a:endParaRPr lang="en-GB" dirty="0"/>
          </a:p>
          <a:p>
            <a:r>
              <a:rPr lang="en-GB" dirty="0"/>
              <a:t>A relation that is in </a:t>
            </a:r>
            <a:r>
              <a:rPr lang="en-GB" dirty="0">
                <a:hlinkClick r:id="rId6" tooltip="First normal form"/>
              </a:rPr>
              <a:t>first normal form</a:t>
            </a:r>
            <a:r>
              <a:rPr lang="en-GB" dirty="0"/>
              <a:t> (1NF) must meet additional criteria if it is to qualify for second normal form. Specifically: a relation is in 2NF if it is in 1NF and no </a:t>
            </a:r>
            <a:r>
              <a:rPr lang="en-GB" dirty="0">
                <a:hlinkClick r:id="rId7" tooltip="Non-prime attribute"/>
              </a:rPr>
              <a:t>non-prime attribute</a:t>
            </a:r>
            <a:r>
              <a:rPr lang="en-GB" dirty="0"/>
              <a:t> is </a:t>
            </a:r>
            <a:r>
              <a:rPr lang="en-GB" dirty="0">
                <a:hlinkClick r:id="rId8" tooltip="Functional dependency"/>
              </a:rPr>
              <a:t>dependent</a:t>
            </a:r>
            <a:r>
              <a:rPr lang="en-GB" dirty="0"/>
              <a:t> on any </a:t>
            </a:r>
            <a:r>
              <a:rPr lang="en-GB" dirty="0">
                <a:hlinkClick r:id="rId9" tooltip="Proper subset"/>
              </a:rPr>
              <a:t>proper subset</a:t>
            </a:r>
            <a:r>
              <a:rPr lang="en-GB" dirty="0"/>
              <a:t> of any </a:t>
            </a:r>
            <a:r>
              <a:rPr lang="en-GB" dirty="0">
                <a:hlinkClick r:id="rId10" tooltip="Candidate key"/>
              </a:rPr>
              <a:t>candidate key</a:t>
            </a:r>
            <a:r>
              <a:rPr lang="en-GB" dirty="0"/>
              <a:t> of the relation. </a:t>
            </a:r>
            <a:r>
              <a:rPr lang="en-GB" b="1" dirty="0"/>
              <a:t>A non-prime attribute of a relation</a:t>
            </a:r>
            <a:r>
              <a:rPr lang="en-GB" dirty="0"/>
              <a:t> is an attribute that is not a part of any candidate key of the relation.</a:t>
            </a:r>
          </a:p>
          <a:p>
            <a:r>
              <a:rPr lang="en-GB" dirty="0"/>
              <a:t>Put simply, a relation is in 2NF if it is in 1NF and every non-prime attribute of the relation is dependent on the whole of every candidate key.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8287725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0C78CA-4833-4EB3-8D45-33B4B762DC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/>
              <a:t>Second normal form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8B8734F-A965-45F5-92AE-510A93A6F06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Second normal form (2NF) further addresses the concept of removing </a:t>
            </a:r>
            <a:r>
              <a:rPr lang="en-GB" dirty="0">
                <a:hlinkClick r:id="rId2"/>
              </a:rPr>
              <a:t>duplicative data</a:t>
            </a:r>
            <a:r>
              <a:rPr lang="en-GB" dirty="0"/>
              <a:t>:</a:t>
            </a:r>
          </a:p>
          <a:p>
            <a:r>
              <a:rPr lang="en-GB" dirty="0"/>
              <a:t>Meet all the requirements of the first normal form.</a:t>
            </a:r>
          </a:p>
          <a:p>
            <a:r>
              <a:rPr lang="en-GB" dirty="0"/>
              <a:t>Remove subsets of data that apply to multiple rows of a table and place them in separate tables.</a:t>
            </a:r>
          </a:p>
          <a:p>
            <a:r>
              <a:rPr lang="en-GB" dirty="0"/>
              <a:t>Create relationships between these new tables and their predecessors through the use of </a:t>
            </a:r>
            <a:r>
              <a:rPr lang="en-GB" dirty="0">
                <a:hlinkClick r:id="rId3"/>
              </a:rPr>
              <a:t>foreign keys</a:t>
            </a:r>
            <a:r>
              <a:rPr lang="en-GB" dirty="0"/>
              <a:t>.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789088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7778" name="Rectangle 2">
            <a:extLst>
              <a:ext uri="{FF2B5EF4-FFF2-40B4-BE49-F238E27FC236}">
                <a16:creationId xmlns:a16="http://schemas.microsoft.com/office/drawing/2014/main" id="{8AB90EBC-E108-4267-9289-537959358B9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A Database Schema</a:t>
            </a:r>
          </a:p>
        </p:txBody>
      </p:sp>
      <p:grpSp>
        <p:nvGrpSpPr>
          <p:cNvPr id="587779" name="Group 3">
            <a:extLst>
              <a:ext uri="{FF2B5EF4-FFF2-40B4-BE49-F238E27FC236}">
                <a16:creationId xmlns:a16="http://schemas.microsoft.com/office/drawing/2014/main" id="{4FBE617F-96A2-4918-895B-F5A375BE9817}"/>
              </a:ext>
            </a:extLst>
          </p:cNvPr>
          <p:cNvGrpSpPr>
            <a:grpSpLocks/>
          </p:cNvGrpSpPr>
          <p:nvPr/>
        </p:nvGrpSpPr>
        <p:grpSpPr bwMode="auto">
          <a:xfrm>
            <a:off x="2895600" y="2057400"/>
            <a:ext cx="6324600" cy="3124200"/>
            <a:chOff x="888" y="1152"/>
            <a:chExt cx="3984" cy="1968"/>
          </a:xfrm>
        </p:grpSpPr>
        <p:grpSp>
          <p:nvGrpSpPr>
            <p:cNvPr id="587780" name="Group 4">
              <a:extLst>
                <a:ext uri="{FF2B5EF4-FFF2-40B4-BE49-F238E27FC236}">
                  <a16:creationId xmlns:a16="http://schemas.microsoft.com/office/drawing/2014/main" id="{8BCE6AEC-169A-43C1-961A-963EBE47D40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888" y="1584"/>
              <a:ext cx="3984" cy="1536"/>
              <a:chOff x="864" y="1584"/>
              <a:chExt cx="3984" cy="1536"/>
            </a:xfrm>
          </p:grpSpPr>
          <p:grpSp>
            <p:nvGrpSpPr>
              <p:cNvPr id="587781" name="Group 5">
                <a:extLst>
                  <a:ext uri="{FF2B5EF4-FFF2-40B4-BE49-F238E27FC236}">
                    <a16:creationId xmlns:a16="http://schemas.microsoft.com/office/drawing/2014/main" id="{F82BC14E-74F2-44A4-B9D4-7C7F00302C20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864" y="1872"/>
                <a:ext cx="1056" cy="480"/>
                <a:chOff x="864" y="1344"/>
                <a:chExt cx="1056" cy="480"/>
              </a:xfrm>
            </p:grpSpPr>
            <p:sp>
              <p:nvSpPr>
                <p:cNvPr id="587782" name="Rectangle 6">
                  <a:extLst>
                    <a:ext uri="{FF2B5EF4-FFF2-40B4-BE49-F238E27FC236}">
                      <a16:creationId xmlns:a16="http://schemas.microsoft.com/office/drawing/2014/main" id="{B3C4FCA0-EBF6-4757-9957-56717ABFEDE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864" y="1344"/>
                  <a:ext cx="1056" cy="480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587783" name="Text Box 7">
                  <a:extLst>
                    <a:ext uri="{FF2B5EF4-FFF2-40B4-BE49-F238E27FC236}">
                      <a16:creationId xmlns:a16="http://schemas.microsoft.com/office/drawing/2014/main" id="{DED08D20-14F8-4B16-84AA-76FFF5B9D245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1175" y="1440"/>
                  <a:ext cx="485" cy="23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/>
                <a:p>
                  <a:pPr algn="ctr" eaLnBrk="1" hangingPunct="1"/>
                  <a:r>
                    <a:rPr lang="en-US" altLang="en-US">
                      <a:cs typeface="Times New Roman" panose="02020603050405020304" pitchFamily="18" charset="0"/>
                    </a:rPr>
                    <a:t>Tables</a:t>
                  </a:r>
                </a:p>
              </p:txBody>
            </p:sp>
          </p:grpSp>
          <p:grpSp>
            <p:nvGrpSpPr>
              <p:cNvPr id="587784" name="Group 8">
                <a:extLst>
                  <a:ext uri="{FF2B5EF4-FFF2-40B4-BE49-F238E27FC236}">
                    <a16:creationId xmlns:a16="http://schemas.microsoft.com/office/drawing/2014/main" id="{2EF3FF4D-CD67-4CA7-B418-F292F8A35D6B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352" y="1872"/>
                <a:ext cx="1056" cy="480"/>
                <a:chOff x="2160" y="1344"/>
                <a:chExt cx="1056" cy="480"/>
              </a:xfrm>
            </p:grpSpPr>
            <p:sp>
              <p:nvSpPr>
                <p:cNvPr id="587785" name="Rectangle 9">
                  <a:extLst>
                    <a:ext uri="{FF2B5EF4-FFF2-40B4-BE49-F238E27FC236}">
                      <a16:creationId xmlns:a16="http://schemas.microsoft.com/office/drawing/2014/main" id="{10A984D7-BE23-4081-BE88-2F1A9B43C0E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160" y="1344"/>
                  <a:ext cx="1056" cy="480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587786" name="Text Box 10">
                  <a:extLst>
                    <a:ext uri="{FF2B5EF4-FFF2-40B4-BE49-F238E27FC236}">
                      <a16:creationId xmlns:a16="http://schemas.microsoft.com/office/drawing/2014/main" id="{854EBA12-AE5A-4A2C-AEED-ED09E171027E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2432" y="1440"/>
                  <a:ext cx="565" cy="23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/>
                <a:p>
                  <a:pPr algn="ctr" eaLnBrk="1" hangingPunct="1"/>
                  <a:r>
                    <a:rPr lang="en-US" altLang="en-US">
                      <a:cs typeface="Times New Roman" panose="02020603050405020304" pitchFamily="18" charset="0"/>
                    </a:rPr>
                    <a:t>Indexes</a:t>
                  </a:r>
                </a:p>
              </p:txBody>
            </p:sp>
          </p:grpSp>
          <p:grpSp>
            <p:nvGrpSpPr>
              <p:cNvPr id="587787" name="Group 11">
                <a:extLst>
                  <a:ext uri="{FF2B5EF4-FFF2-40B4-BE49-F238E27FC236}">
                    <a16:creationId xmlns:a16="http://schemas.microsoft.com/office/drawing/2014/main" id="{090B276E-AEFC-4C51-8469-DDAEE9EBD7E3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792" y="1872"/>
                <a:ext cx="1056" cy="480"/>
                <a:chOff x="2160" y="1344"/>
                <a:chExt cx="1056" cy="480"/>
              </a:xfrm>
            </p:grpSpPr>
            <p:sp>
              <p:nvSpPr>
                <p:cNvPr id="587788" name="Rectangle 12">
                  <a:extLst>
                    <a:ext uri="{FF2B5EF4-FFF2-40B4-BE49-F238E27FC236}">
                      <a16:creationId xmlns:a16="http://schemas.microsoft.com/office/drawing/2014/main" id="{5E90FB47-59F8-401A-8DCB-74EEF5F4A08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160" y="1344"/>
                  <a:ext cx="1056" cy="480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587789" name="Text Box 13">
                  <a:extLst>
                    <a:ext uri="{FF2B5EF4-FFF2-40B4-BE49-F238E27FC236}">
                      <a16:creationId xmlns:a16="http://schemas.microsoft.com/office/drawing/2014/main" id="{9BEE105F-8639-467A-8720-142B762BEDB1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2326" y="1440"/>
                  <a:ext cx="782" cy="23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/>
                <a:p>
                  <a:pPr algn="ctr" eaLnBrk="1" hangingPunct="1"/>
                  <a:r>
                    <a:rPr lang="en-US" altLang="en-US">
                      <a:cs typeface="Times New Roman" panose="02020603050405020304" pitchFamily="18" charset="0"/>
                    </a:rPr>
                    <a:t>Procedures</a:t>
                  </a:r>
                </a:p>
              </p:txBody>
            </p:sp>
          </p:grpSp>
          <p:grpSp>
            <p:nvGrpSpPr>
              <p:cNvPr id="587790" name="Group 14">
                <a:extLst>
                  <a:ext uri="{FF2B5EF4-FFF2-40B4-BE49-F238E27FC236}">
                    <a16:creationId xmlns:a16="http://schemas.microsoft.com/office/drawing/2014/main" id="{13D1DC83-02A8-4F39-87A0-E5A89FCA1798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864" y="2640"/>
                <a:ext cx="1056" cy="480"/>
                <a:chOff x="864" y="1344"/>
                <a:chExt cx="1056" cy="480"/>
              </a:xfrm>
            </p:grpSpPr>
            <p:sp>
              <p:nvSpPr>
                <p:cNvPr id="587791" name="Rectangle 15">
                  <a:extLst>
                    <a:ext uri="{FF2B5EF4-FFF2-40B4-BE49-F238E27FC236}">
                      <a16:creationId xmlns:a16="http://schemas.microsoft.com/office/drawing/2014/main" id="{59B0D153-D791-48C9-A8ED-9C638A1A5F7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864" y="1344"/>
                  <a:ext cx="1056" cy="480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587792" name="Text Box 16">
                  <a:extLst>
                    <a:ext uri="{FF2B5EF4-FFF2-40B4-BE49-F238E27FC236}">
                      <a16:creationId xmlns:a16="http://schemas.microsoft.com/office/drawing/2014/main" id="{01FE2C69-AA8E-47C8-A89F-C639A41FFF77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1188" y="1440"/>
                  <a:ext cx="464" cy="23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/>
                <a:p>
                  <a:pPr algn="ctr" eaLnBrk="1" hangingPunct="1"/>
                  <a:r>
                    <a:rPr lang="en-US" altLang="en-US">
                      <a:cs typeface="Times New Roman" panose="02020603050405020304" pitchFamily="18" charset="0"/>
                    </a:rPr>
                    <a:t>Views</a:t>
                  </a:r>
                </a:p>
              </p:txBody>
            </p:sp>
          </p:grpSp>
          <p:grpSp>
            <p:nvGrpSpPr>
              <p:cNvPr id="587793" name="Group 17">
                <a:extLst>
                  <a:ext uri="{FF2B5EF4-FFF2-40B4-BE49-F238E27FC236}">
                    <a16:creationId xmlns:a16="http://schemas.microsoft.com/office/drawing/2014/main" id="{5D35C0A7-4D9D-498F-87BE-16DCF44A9DD8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352" y="2640"/>
                <a:ext cx="1056" cy="480"/>
                <a:chOff x="864" y="1344"/>
                <a:chExt cx="1056" cy="480"/>
              </a:xfrm>
            </p:grpSpPr>
            <p:sp>
              <p:nvSpPr>
                <p:cNvPr id="587794" name="Rectangle 18">
                  <a:extLst>
                    <a:ext uri="{FF2B5EF4-FFF2-40B4-BE49-F238E27FC236}">
                      <a16:creationId xmlns:a16="http://schemas.microsoft.com/office/drawing/2014/main" id="{EA9FCDBD-19E0-4FC0-9694-C6782DF61F0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864" y="1344"/>
                  <a:ext cx="1056" cy="480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587795" name="Text Box 19">
                  <a:extLst>
                    <a:ext uri="{FF2B5EF4-FFF2-40B4-BE49-F238E27FC236}">
                      <a16:creationId xmlns:a16="http://schemas.microsoft.com/office/drawing/2014/main" id="{14E53159-4260-4665-A214-49E0BBA847AE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1029" y="1440"/>
                  <a:ext cx="782" cy="23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/>
                <a:p>
                  <a:pPr algn="ctr" eaLnBrk="1" hangingPunct="1"/>
                  <a:r>
                    <a:rPr lang="en-US" altLang="en-US">
                      <a:cs typeface="Times New Roman" panose="02020603050405020304" pitchFamily="18" charset="0"/>
                    </a:rPr>
                    <a:t>Constraints</a:t>
                  </a:r>
                </a:p>
              </p:txBody>
            </p:sp>
          </p:grpSp>
          <p:sp>
            <p:nvSpPr>
              <p:cNvPr id="587796" name="Line 20">
                <a:extLst>
                  <a:ext uri="{FF2B5EF4-FFF2-40B4-BE49-F238E27FC236}">
                    <a16:creationId xmlns:a16="http://schemas.microsoft.com/office/drawing/2014/main" id="{595A2BA5-356A-4837-B870-6B85B42F58A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392" y="2352"/>
                <a:ext cx="0" cy="28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587797" name="Line 21">
                <a:extLst>
                  <a:ext uri="{FF2B5EF4-FFF2-40B4-BE49-F238E27FC236}">
                    <a16:creationId xmlns:a16="http://schemas.microsoft.com/office/drawing/2014/main" id="{9A19A806-1BAB-43F0-AA66-002DAB2608E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392" y="1728"/>
                <a:ext cx="0" cy="1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587798" name="Line 22">
                <a:extLst>
                  <a:ext uri="{FF2B5EF4-FFF2-40B4-BE49-F238E27FC236}">
                    <a16:creationId xmlns:a16="http://schemas.microsoft.com/office/drawing/2014/main" id="{79E124B4-BEE5-4152-9DA4-C0AA1A6B367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880" y="1584"/>
                <a:ext cx="0" cy="28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587799" name="Line 23">
                <a:extLst>
                  <a:ext uri="{FF2B5EF4-FFF2-40B4-BE49-F238E27FC236}">
                    <a16:creationId xmlns:a16="http://schemas.microsoft.com/office/drawing/2014/main" id="{292C36E4-FAF3-4F2A-B60B-C3D74AA090A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368" y="1728"/>
                <a:ext cx="0" cy="1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587800" name="Line 24">
                <a:extLst>
                  <a:ext uri="{FF2B5EF4-FFF2-40B4-BE49-F238E27FC236}">
                    <a16:creationId xmlns:a16="http://schemas.microsoft.com/office/drawing/2014/main" id="{02456697-D242-40DE-B1AC-34C6ACB9F48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392" y="1728"/>
                <a:ext cx="297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587801" name="Line 25">
                <a:extLst>
                  <a:ext uri="{FF2B5EF4-FFF2-40B4-BE49-F238E27FC236}">
                    <a16:creationId xmlns:a16="http://schemas.microsoft.com/office/drawing/2014/main" id="{656F84BB-8B86-4BE3-8DC5-A961C34E6D8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920" y="2352"/>
                <a:ext cx="432" cy="28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</p:grpSp>
        <p:grpSp>
          <p:nvGrpSpPr>
            <p:cNvPr id="587802" name="Group 26">
              <a:extLst>
                <a:ext uri="{FF2B5EF4-FFF2-40B4-BE49-F238E27FC236}">
                  <a16:creationId xmlns:a16="http://schemas.microsoft.com/office/drawing/2014/main" id="{3B4DD05C-CEA0-4718-91C4-5ECE8E0A8A5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208" y="1152"/>
              <a:ext cx="1392" cy="432"/>
              <a:chOff x="2160" y="1152"/>
              <a:chExt cx="1392" cy="432"/>
            </a:xfrm>
          </p:grpSpPr>
          <p:sp>
            <p:nvSpPr>
              <p:cNvPr id="587803" name="Oval 27">
                <a:extLst>
                  <a:ext uri="{FF2B5EF4-FFF2-40B4-BE49-F238E27FC236}">
                    <a16:creationId xmlns:a16="http://schemas.microsoft.com/office/drawing/2014/main" id="{0C04E848-D941-4D1E-A493-4A3DB7E264A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60" y="1152"/>
                <a:ext cx="1392" cy="432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587804" name="Rectangle 28">
                <a:extLst>
                  <a:ext uri="{FF2B5EF4-FFF2-40B4-BE49-F238E27FC236}">
                    <a16:creationId xmlns:a16="http://schemas.microsoft.com/office/drawing/2014/main" id="{9951996A-4308-49C0-989E-4DD2552E825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49" y="1200"/>
                <a:ext cx="1013" cy="23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algn="ctr" eaLnBrk="1" hangingPunct="1"/>
                <a:r>
                  <a:rPr lang="en-US" altLang="en-US">
                    <a:cs typeface="Times New Roman" panose="02020603050405020304" pitchFamily="18" charset="0"/>
                  </a:rPr>
                  <a:t>Schema Owner</a:t>
                </a:r>
              </a:p>
            </p:txBody>
          </p:sp>
        </p:grpSp>
      </p:grpSp>
      <p:sp>
        <p:nvSpPr>
          <p:cNvPr id="587805" name="Text Box 29">
            <a:extLst>
              <a:ext uri="{FF2B5EF4-FFF2-40B4-BE49-F238E27FC236}">
                <a16:creationId xmlns:a16="http://schemas.microsoft.com/office/drawing/2014/main" id="{0D15AC9E-D203-4230-95D2-3B540F80C2F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19495" y="5715000"/>
            <a:ext cx="1635384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1" hangingPunct="1"/>
            <a:r>
              <a:rPr lang="en-US" altLang="en-US">
                <a:cs typeface="Times New Roman" panose="02020603050405020304" pitchFamily="18" charset="0"/>
              </a:rPr>
              <a:t>schema objects</a:t>
            </a:r>
          </a:p>
        </p:txBody>
      </p:sp>
      <p:sp>
        <p:nvSpPr>
          <p:cNvPr id="587806" name="Line 30">
            <a:extLst>
              <a:ext uri="{FF2B5EF4-FFF2-40B4-BE49-F238E27FC236}">
                <a16:creationId xmlns:a16="http://schemas.microsoft.com/office/drawing/2014/main" id="{CD538005-5926-45F3-9985-93F937187473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4038600" y="5257800"/>
            <a:ext cx="381000" cy="5334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587807" name="Line 31">
            <a:extLst>
              <a:ext uri="{FF2B5EF4-FFF2-40B4-BE49-F238E27FC236}">
                <a16:creationId xmlns:a16="http://schemas.microsoft.com/office/drawing/2014/main" id="{606DA68F-D0E3-4F91-A43A-0133A380DB5F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105400" y="4038600"/>
            <a:ext cx="152400" cy="17526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587808" name="Line 32">
            <a:extLst>
              <a:ext uri="{FF2B5EF4-FFF2-40B4-BE49-F238E27FC236}">
                <a16:creationId xmlns:a16="http://schemas.microsoft.com/office/drawing/2014/main" id="{10E74E5D-1107-4558-8477-47AE9AC71CE3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4572000" y="4038600"/>
            <a:ext cx="381000" cy="17526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587809" name="Line 33">
            <a:extLst>
              <a:ext uri="{FF2B5EF4-FFF2-40B4-BE49-F238E27FC236}">
                <a16:creationId xmlns:a16="http://schemas.microsoft.com/office/drawing/2014/main" id="{708F08BB-F580-414D-B562-B3D73A0AA8E0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019800" y="5257800"/>
            <a:ext cx="152400" cy="4572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587810" name="Line 34">
            <a:extLst>
              <a:ext uri="{FF2B5EF4-FFF2-40B4-BE49-F238E27FC236}">
                <a16:creationId xmlns:a16="http://schemas.microsoft.com/office/drawing/2014/main" id="{8B847B80-90DF-450B-9B71-6D300CBDCCD9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553200" y="4038600"/>
            <a:ext cx="1371600" cy="17526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587811" name="Text Box 35">
            <a:extLst>
              <a:ext uri="{FF2B5EF4-FFF2-40B4-BE49-F238E27FC236}">
                <a16:creationId xmlns:a16="http://schemas.microsoft.com/office/drawing/2014/main" id="{EEA6DF48-FCB7-4C03-BC6D-0C765419033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09801" y="6324600"/>
            <a:ext cx="7769225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spcBef>
                <a:spcPct val="50000"/>
              </a:spcBef>
            </a:pPr>
            <a:r>
              <a:rPr lang="en-US" altLang="en-US" sz="1200">
                <a:cs typeface="Times New Roman" panose="02020603050405020304" pitchFamily="18" charset="0"/>
              </a:rPr>
              <a:t>1) Stephens, R.K. and Plew. R.R., 2001. </a:t>
            </a:r>
            <a:r>
              <a:rPr lang="en-US" altLang="en-US" sz="1200" i="1">
                <a:cs typeface="Times New Roman" panose="02020603050405020304" pitchFamily="18" charset="0"/>
              </a:rPr>
              <a:t>Database Design</a:t>
            </a:r>
            <a:r>
              <a:rPr lang="en-US" altLang="en-US" sz="1200">
                <a:cs typeface="Times New Roman" panose="02020603050405020304" pitchFamily="18" charset="0"/>
              </a:rPr>
              <a:t>. SAMS, Indianapolis , IN. (with slight changes by V.G.D.)</a:t>
            </a:r>
          </a:p>
        </p:txBody>
      </p:sp>
      <p:sp>
        <p:nvSpPr>
          <p:cNvPr id="587812" name="Text Box 36">
            <a:extLst>
              <a:ext uri="{FF2B5EF4-FFF2-40B4-BE49-F238E27FC236}">
                <a16:creationId xmlns:a16="http://schemas.microsoft.com/office/drawing/2014/main" id="{29D28E15-F593-452F-9256-B7F9116CF50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525000" y="2057400"/>
            <a:ext cx="44275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altLang="en-US">
                <a:cs typeface="Times New Roman" panose="02020603050405020304" pitchFamily="18" charset="0"/>
              </a:rPr>
              <a:t>[1]</a:t>
            </a:r>
          </a:p>
        </p:txBody>
      </p:sp>
    </p:spTree>
    <p:extLst>
      <p:ext uri="{BB962C8B-B14F-4D97-AF65-F5344CB8AC3E}">
        <p14:creationId xmlns:p14="http://schemas.microsoft.com/office/powerpoint/2010/main" val="362430055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E7EA8F-0F84-4FA3-A140-FB844834BC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93412" y="308854"/>
            <a:ext cx="3902612" cy="535207"/>
          </a:xfrm>
        </p:spPr>
        <p:txBody>
          <a:bodyPr>
            <a:normAutofit fontScale="90000"/>
          </a:bodyPr>
          <a:lstStyle/>
          <a:p>
            <a:r>
              <a:rPr lang="en-GB" b="1" dirty="0"/>
              <a:t>Simple example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B588A1B8-E094-4111-B3DD-34EF3BFC24E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74536189"/>
              </p:ext>
            </p:extLst>
          </p:nvPr>
        </p:nvGraphicFramePr>
        <p:xfrm>
          <a:off x="838200" y="1525380"/>
          <a:ext cx="10515600" cy="1463040"/>
        </p:xfrm>
        <a:graphic>
          <a:graphicData uri="http://schemas.openxmlformats.org/drawingml/2006/table">
            <a:tbl>
              <a:tblPr/>
              <a:tblGrid>
                <a:gridCol w="2628900">
                  <a:extLst>
                    <a:ext uri="{9D8B030D-6E8A-4147-A177-3AD203B41FA5}">
                      <a16:colId xmlns:a16="http://schemas.microsoft.com/office/drawing/2014/main" val="3487647696"/>
                    </a:ext>
                  </a:extLst>
                </a:gridCol>
                <a:gridCol w="2628900">
                  <a:extLst>
                    <a:ext uri="{9D8B030D-6E8A-4147-A177-3AD203B41FA5}">
                      <a16:colId xmlns:a16="http://schemas.microsoft.com/office/drawing/2014/main" val="51030693"/>
                    </a:ext>
                  </a:extLst>
                </a:gridCol>
                <a:gridCol w="2628900">
                  <a:extLst>
                    <a:ext uri="{9D8B030D-6E8A-4147-A177-3AD203B41FA5}">
                      <a16:colId xmlns:a16="http://schemas.microsoft.com/office/drawing/2014/main" val="3714717071"/>
                    </a:ext>
                  </a:extLst>
                </a:gridCol>
                <a:gridCol w="2628900">
                  <a:extLst>
                    <a:ext uri="{9D8B030D-6E8A-4147-A177-3AD203B41FA5}">
                      <a16:colId xmlns:a16="http://schemas.microsoft.com/office/drawing/2014/main" val="2142038006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GB" u="sng" dirty="0" err="1">
                          <a:effectLst/>
                        </a:rPr>
                        <a:t>Office_city</a:t>
                      </a:r>
                      <a:endParaRPr lang="ru-RU" dirty="0">
                        <a:effectLst/>
                      </a:endParaRPr>
                    </a:p>
                  </a:txBody>
                  <a:tcPr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C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u="sng" dirty="0">
                          <a:effectLst/>
                        </a:rPr>
                        <a:t>Position</a:t>
                      </a:r>
                      <a:endParaRPr lang="ru-RU" dirty="0">
                        <a:effectLst/>
                      </a:endParaRPr>
                    </a:p>
                  </a:txBody>
                  <a:tcPr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C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effectLst/>
                        </a:rPr>
                        <a:t>Salary</a:t>
                      </a:r>
                      <a:endParaRPr lang="ru-RU" dirty="0">
                        <a:effectLst/>
                      </a:endParaRPr>
                    </a:p>
                  </a:txBody>
                  <a:tcPr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C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effectLst/>
                        </a:rPr>
                        <a:t>Computer</a:t>
                      </a:r>
                      <a:endParaRPr lang="ru-RU" dirty="0">
                        <a:effectLst/>
                      </a:endParaRPr>
                    </a:p>
                  </a:txBody>
                  <a:tcPr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C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26466868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GB" dirty="0">
                          <a:effectLst/>
                        </a:rPr>
                        <a:t>Washington</a:t>
                      </a:r>
                      <a:endParaRPr lang="ru-RU" dirty="0">
                        <a:effectLst/>
                      </a:endParaRPr>
                    </a:p>
                  </a:txBody>
                  <a:tcPr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dirty="0">
                          <a:effectLst/>
                        </a:rPr>
                        <a:t>Cleaner</a:t>
                      </a:r>
                      <a:endParaRPr lang="ru-RU" dirty="0">
                        <a:effectLst/>
                      </a:endParaRPr>
                    </a:p>
                  </a:txBody>
                  <a:tcPr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>
                          <a:effectLst/>
                        </a:rPr>
                        <a:t>20000</a:t>
                      </a:r>
                    </a:p>
                  </a:txBody>
                  <a:tcPr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dirty="0">
                          <a:effectLst/>
                        </a:rPr>
                        <a:t>No</a:t>
                      </a:r>
                      <a:endParaRPr lang="ru-RU" dirty="0">
                        <a:effectLst/>
                      </a:endParaRPr>
                    </a:p>
                  </a:txBody>
                  <a:tcPr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91101288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GB" dirty="0">
                          <a:effectLst/>
                        </a:rPr>
                        <a:t>Tokyo</a:t>
                      </a:r>
                      <a:endParaRPr lang="ru-RU" dirty="0">
                        <a:effectLst/>
                      </a:endParaRPr>
                    </a:p>
                  </a:txBody>
                  <a:tcPr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dirty="0">
                          <a:effectLst/>
                        </a:rPr>
                        <a:t>Software developer</a:t>
                      </a:r>
                      <a:endParaRPr lang="ru-RU" dirty="0">
                        <a:effectLst/>
                      </a:endParaRPr>
                    </a:p>
                  </a:txBody>
                  <a:tcPr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dirty="0">
                          <a:effectLst/>
                        </a:rPr>
                        <a:t>40000</a:t>
                      </a:r>
                    </a:p>
                  </a:txBody>
                  <a:tcPr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dirty="0">
                          <a:effectLst/>
                        </a:rPr>
                        <a:t>Yes</a:t>
                      </a:r>
                      <a:endParaRPr lang="ru-RU" dirty="0">
                        <a:effectLst/>
                      </a:endParaRPr>
                    </a:p>
                  </a:txBody>
                  <a:tcPr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48676751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GB" dirty="0">
                          <a:effectLst/>
                        </a:rPr>
                        <a:t>Washington</a:t>
                      </a:r>
                      <a:endParaRPr lang="ru-RU" dirty="0">
                        <a:effectLst/>
                      </a:endParaRPr>
                    </a:p>
                  </a:txBody>
                  <a:tcPr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>
                          <a:effectLst/>
                        </a:rPr>
                        <a:t>Software developer</a:t>
                      </a:r>
                      <a:endParaRPr lang="ru-RU" dirty="0">
                        <a:effectLst/>
                      </a:endParaRPr>
                    </a:p>
                  </a:txBody>
                  <a:tcPr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dirty="0">
                          <a:effectLst/>
                        </a:rPr>
                        <a:t>25000</a:t>
                      </a:r>
                    </a:p>
                  </a:txBody>
                  <a:tcPr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dirty="0">
                          <a:effectLst/>
                        </a:rPr>
                        <a:t>Yes</a:t>
                      </a:r>
                      <a:endParaRPr lang="ru-RU" dirty="0">
                        <a:effectLst/>
                      </a:endParaRPr>
                    </a:p>
                  </a:txBody>
                  <a:tcPr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96783955"/>
                  </a:ext>
                </a:extLst>
              </a:tr>
            </a:tbl>
          </a:graphicData>
        </a:graphic>
      </p:graphicFrame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39CCC9FD-927E-4DE0-AA28-21D0FEF31C7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07325336"/>
              </p:ext>
            </p:extLst>
          </p:nvPr>
        </p:nvGraphicFramePr>
        <p:xfrm>
          <a:off x="838200" y="3448031"/>
          <a:ext cx="7886700" cy="1463040"/>
        </p:xfrm>
        <a:graphic>
          <a:graphicData uri="http://schemas.openxmlformats.org/drawingml/2006/table">
            <a:tbl>
              <a:tblPr/>
              <a:tblGrid>
                <a:gridCol w="2628900">
                  <a:extLst>
                    <a:ext uri="{9D8B030D-6E8A-4147-A177-3AD203B41FA5}">
                      <a16:colId xmlns:a16="http://schemas.microsoft.com/office/drawing/2014/main" val="4124319943"/>
                    </a:ext>
                  </a:extLst>
                </a:gridCol>
                <a:gridCol w="2628900">
                  <a:extLst>
                    <a:ext uri="{9D8B030D-6E8A-4147-A177-3AD203B41FA5}">
                      <a16:colId xmlns:a16="http://schemas.microsoft.com/office/drawing/2014/main" val="92131650"/>
                    </a:ext>
                  </a:extLst>
                </a:gridCol>
                <a:gridCol w="2628900">
                  <a:extLst>
                    <a:ext uri="{9D8B030D-6E8A-4147-A177-3AD203B41FA5}">
                      <a16:colId xmlns:a16="http://schemas.microsoft.com/office/drawing/2014/main" val="2306848645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GB" u="sng" dirty="0" err="1">
                          <a:effectLst/>
                        </a:rPr>
                        <a:t>Office_city</a:t>
                      </a:r>
                      <a:endParaRPr lang="ru-RU" dirty="0">
                        <a:effectLst/>
                      </a:endParaRPr>
                    </a:p>
                  </a:txBody>
                  <a:tcPr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C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u="sng" dirty="0">
                          <a:effectLst/>
                        </a:rPr>
                        <a:t>Position</a:t>
                      </a:r>
                      <a:endParaRPr lang="ru-RU" dirty="0">
                        <a:effectLst/>
                      </a:endParaRPr>
                    </a:p>
                  </a:txBody>
                  <a:tcPr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C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effectLst/>
                        </a:rPr>
                        <a:t>Salary</a:t>
                      </a:r>
                      <a:endParaRPr lang="ru-RU" dirty="0">
                        <a:effectLst/>
                      </a:endParaRPr>
                    </a:p>
                  </a:txBody>
                  <a:tcPr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C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65777230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GB" dirty="0">
                          <a:effectLst/>
                        </a:rPr>
                        <a:t>Washington</a:t>
                      </a:r>
                      <a:endParaRPr lang="ru-RU" dirty="0">
                        <a:effectLst/>
                      </a:endParaRPr>
                    </a:p>
                  </a:txBody>
                  <a:tcPr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dirty="0">
                          <a:effectLst/>
                        </a:rPr>
                        <a:t>Cleaner</a:t>
                      </a:r>
                      <a:endParaRPr lang="ru-RU" dirty="0">
                        <a:effectLst/>
                      </a:endParaRPr>
                    </a:p>
                  </a:txBody>
                  <a:tcPr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>
                          <a:effectLst/>
                        </a:rPr>
                        <a:t>20000</a:t>
                      </a:r>
                    </a:p>
                  </a:txBody>
                  <a:tcPr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1979332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GB" dirty="0">
                          <a:effectLst/>
                        </a:rPr>
                        <a:t>Tokyo</a:t>
                      </a:r>
                      <a:endParaRPr lang="ru-RU" dirty="0">
                        <a:effectLst/>
                      </a:endParaRPr>
                    </a:p>
                  </a:txBody>
                  <a:tcPr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dirty="0">
                          <a:effectLst/>
                        </a:rPr>
                        <a:t>Software developer</a:t>
                      </a:r>
                      <a:endParaRPr lang="ru-RU" dirty="0">
                        <a:effectLst/>
                      </a:endParaRPr>
                    </a:p>
                  </a:txBody>
                  <a:tcPr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dirty="0">
                          <a:effectLst/>
                        </a:rPr>
                        <a:t>40000</a:t>
                      </a:r>
                    </a:p>
                  </a:txBody>
                  <a:tcPr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04446651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GB" dirty="0">
                          <a:effectLst/>
                        </a:rPr>
                        <a:t>Washington</a:t>
                      </a:r>
                      <a:endParaRPr lang="ru-RU" dirty="0">
                        <a:effectLst/>
                      </a:endParaRPr>
                    </a:p>
                  </a:txBody>
                  <a:tcPr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>
                          <a:effectLst/>
                        </a:rPr>
                        <a:t>Software developer</a:t>
                      </a:r>
                      <a:endParaRPr lang="ru-RU" dirty="0">
                        <a:effectLst/>
                      </a:endParaRPr>
                    </a:p>
                  </a:txBody>
                  <a:tcPr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dirty="0">
                          <a:effectLst/>
                        </a:rPr>
                        <a:t>25000</a:t>
                      </a:r>
                    </a:p>
                  </a:txBody>
                  <a:tcPr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7873654"/>
                  </a:ext>
                </a:extLst>
              </a:tr>
            </a:tbl>
          </a:graphicData>
        </a:graphic>
      </p:graphicFrame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E093D7E8-E79D-40CC-9D39-A424E887296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93259199"/>
              </p:ext>
            </p:extLst>
          </p:nvPr>
        </p:nvGraphicFramePr>
        <p:xfrm>
          <a:off x="838200" y="5201870"/>
          <a:ext cx="5257800" cy="1463040"/>
        </p:xfrm>
        <a:graphic>
          <a:graphicData uri="http://schemas.openxmlformats.org/drawingml/2006/table">
            <a:tbl>
              <a:tblPr/>
              <a:tblGrid>
                <a:gridCol w="2628900">
                  <a:extLst>
                    <a:ext uri="{9D8B030D-6E8A-4147-A177-3AD203B41FA5}">
                      <a16:colId xmlns:a16="http://schemas.microsoft.com/office/drawing/2014/main" val="909440136"/>
                    </a:ext>
                  </a:extLst>
                </a:gridCol>
                <a:gridCol w="2628900">
                  <a:extLst>
                    <a:ext uri="{9D8B030D-6E8A-4147-A177-3AD203B41FA5}">
                      <a16:colId xmlns:a16="http://schemas.microsoft.com/office/drawing/2014/main" val="480486248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GB" u="sng" dirty="0">
                          <a:effectLst/>
                        </a:rPr>
                        <a:t>Position</a:t>
                      </a:r>
                      <a:endParaRPr lang="ru-RU" dirty="0">
                        <a:effectLst/>
                      </a:endParaRPr>
                    </a:p>
                  </a:txBody>
                  <a:tcPr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C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effectLst/>
                        </a:rPr>
                        <a:t>Computer</a:t>
                      </a:r>
                      <a:endParaRPr lang="ru-RU" dirty="0">
                        <a:effectLst/>
                      </a:endParaRPr>
                    </a:p>
                  </a:txBody>
                  <a:tcPr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C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26210266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GB" dirty="0">
                          <a:effectLst/>
                        </a:rPr>
                        <a:t>Cleaner</a:t>
                      </a:r>
                      <a:endParaRPr lang="ru-RU" dirty="0">
                        <a:effectLst/>
                      </a:endParaRPr>
                    </a:p>
                  </a:txBody>
                  <a:tcPr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dirty="0">
                          <a:effectLst/>
                        </a:rPr>
                        <a:t>No</a:t>
                      </a:r>
                      <a:endParaRPr lang="ru-RU" dirty="0">
                        <a:effectLst/>
                      </a:endParaRPr>
                    </a:p>
                  </a:txBody>
                  <a:tcPr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94153088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GB" dirty="0">
                          <a:effectLst/>
                        </a:rPr>
                        <a:t>Software developer</a:t>
                      </a:r>
                      <a:endParaRPr lang="ru-RU" dirty="0">
                        <a:effectLst/>
                      </a:endParaRPr>
                    </a:p>
                  </a:txBody>
                  <a:tcPr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dirty="0">
                          <a:effectLst/>
                        </a:rPr>
                        <a:t>Yes</a:t>
                      </a:r>
                      <a:endParaRPr lang="ru-RU" dirty="0">
                        <a:effectLst/>
                      </a:endParaRPr>
                    </a:p>
                  </a:txBody>
                  <a:tcPr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5303117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>
                          <a:effectLst/>
                        </a:rPr>
                        <a:t>Software developer</a:t>
                      </a:r>
                      <a:endParaRPr lang="ru-RU" dirty="0">
                        <a:effectLst/>
                      </a:endParaRPr>
                    </a:p>
                  </a:txBody>
                  <a:tcPr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dirty="0">
                          <a:effectLst/>
                        </a:rPr>
                        <a:t>Yes</a:t>
                      </a:r>
                      <a:endParaRPr lang="ru-RU" dirty="0">
                        <a:effectLst/>
                      </a:endParaRPr>
                    </a:p>
                  </a:txBody>
                  <a:tcPr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61373932"/>
                  </a:ext>
                </a:extLst>
              </a:tr>
            </a:tbl>
          </a:graphicData>
        </a:graphic>
      </p:graphicFrame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6F9A2A15-0006-4ADF-9402-19E4EDE34B48}"/>
              </a:ext>
            </a:extLst>
          </p:cNvPr>
          <p:cNvCxnSpPr/>
          <p:nvPr/>
        </p:nvCxnSpPr>
        <p:spPr>
          <a:xfrm>
            <a:off x="590843" y="3165231"/>
            <a:ext cx="10762957" cy="0"/>
          </a:xfrm>
          <a:prstGeom prst="line">
            <a:avLst/>
          </a:prstGeom>
          <a:ln w="38100"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9" name="Left Brace 8">
            <a:extLst>
              <a:ext uri="{FF2B5EF4-FFF2-40B4-BE49-F238E27FC236}">
                <a16:creationId xmlns:a16="http://schemas.microsoft.com/office/drawing/2014/main" id="{6DE659D2-8BD8-4209-9D0A-A90E4DB49AFB}"/>
              </a:ext>
            </a:extLst>
          </p:cNvPr>
          <p:cNvSpPr/>
          <p:nvPr/>
        </p:nvSpPr>
        <p:spPr>
          <a:xfrm rot="5400000">
            <a:off x="2921978" y="-494780"/>
            <a:ext cx="416169" cy="3474723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82C0F33-0506-4DBE-AE97-6E75613FED1D}"/>
              </a:ext>
            </a:extLst>
          </p:cNvPr>
          <p:cNvSpPr txBox="1"/>
          <p:nvPr/>
        </p:nvSpPr>
        <p:spPr>
          <a:xfrm>
            <a:off x="2865406" y="559032"/>
            <a:ext cx="5293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KEY</a:t>
            </a:r>
          </a:p>
        </p:txBody>
      </p:sp>
    </p:spTree>
    <p:extLst>
      <p:ext uri="{BB962C8B-B14F-4D97-AF65-F5344CB8AC3E}">
        <p14:creationId xmlns:p14="http://schemas.microsoft.com/office/powerpoint/2010/main" val="273625811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Issues Keeping Data Model From Second Normal Form">
            <a:extLst>
              <a:ext uri="{FF2B5EF4-FFF2-40B4-BE49-F238E27FC236}">
                <a16:creationId xmlns:a16="http://schemas.microsoft.com/office/drawing/2014/main" id="{2BDEDC83-40C5-49F4-82C8-251813ECE61B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677" y="107767"/>
            <a:ext cx="5376213" cy="54771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B8CA82D-DE3E-4EF0-A33E-ED5B1BB13103}"/>
              </a:ext>
            </a:extLst>
          </p:cNvPr>
          <p:cNvSpPr txBox="1"/>
          <p:nvPr/>
        </p:nvSpPr>
        <p:spPr>
          <a:xfrm>
            <a:off x="5627077" y="229729"/>
            <a:ext cx="643432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Though they are used to describe which office the </a:t>
            </a:r>
            <a:r>
              <a:rPr lang="en-GB" sz="2400" dirty="0" err="1"/>
              <a:t>SalesPerson</a:t>
            </a:r>
            <a:r>
              <a:rPr lang="en-GB" sz="2400" dirty="0"/>
              <a:t> is based out of, the </a:t>
            </a:r>
            <a:r>
              <a:rPr lang="en-GB" sz="2400" dirty="0" err="1">
                <a:solidFill>
                  <a:srgbClr val="FF0000"/>
                </a:solidFill>
              </a:rPr>
              <a:t>SalesOffice</a:t>
            </a:r>
            <a:r>
              <a:rPr lang="en-GB" sz="2400" dirty="0">
                <a:solidFill>
                  <a:srgbClr val="FF0000"/>
                </a:solidFill>
              </a:rPr>
              <a:t> and </a:t>
            </a:r>
            <a:r>
              <a:rPr lang="en-GB" sz="2400" dirty="0" err="1">
                <a:solidFill>
                  <a:srgbClr val="FF0000"/>
                </a:solidFill>
              </a:rPr>
              <a:t>OfficeNumber</a:t>
            </a:r>
            <a:r>
              <a:rPr lang="en-GB" sz="2400" dirty="0">
                <a:solidFill>
                  <a:srgbClr val="FF0000"/>
                </a:solidFill>
              </a:rPr>
              <a:t> </a:t>
            </a:r>
            <a:r>
              <a:rPr lang="en-GB" sz="2400" dirty="0"/>
              <a:t>columns themselves don’t serve to describe </a:t>
            </a:r>
            <a:r>
              <a:rPr lang="en-GB" sz="2400" dirty="0">
                <a:solidFill>
                  <a:srgbClr val="FF0000"/>
                </a:solidFill>
              </a:rPr>
              <a:t>who the employee is</a:t>
            </a:r>
            <a:r>
              <a:rPr lang="en-GB" sz="2400" dirty="0"/>
              <a:t>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51DB9B6-9C2D-43E3-B398-AAFAD226BAF8}"/>
              </a:ext>
            </a:extLst>
          </p:cNvPr>
          <p:cNvSpPr txBox="1"/>
          <p:nvPr/>
        </p:nvSpPr>
        <p:spPr>
          <a:xfrm>
            <a:off x="945353" y="5657671"/>
            <a:ext cx="528077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If all the </a:t>
            </a:r>
            <a:r>
              <a:rPr lang="en-GB" sz="2400" dirty="0" err="1"/>
              <a:t>SalesOffices</a:t>
            </a:r>
            <a:r>
              <a:rPr lang="en-GB" sz="2400" dirty="0"/>
              <a:t> close, it doesn’t mean you have to delete the records containing sales people.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29D793D-1227-4826-AC75-0EE19386EE5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92836" y="4541307"/>
            <a:ext cx="5866101" cy="150764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A4CD27D-99C2-4ED3-B416-9761BA144FE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16890" y="2168721"/>
            <a:ext cx="6629400" cy="1819275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2D36395A-CF7B-4E49-8E0F-D1E4BEDDDD86}"/>
              </a:ext>
            </a:extLst>
          </p:cNvPr>
          <p:cNvSpPr txBox="1"/>
          <p:nvPr/>
        </p:nvSpPr>
        <p:spPr>
          <a:xfrm>
            <a:off x="6778171" y="6299200"/>
            <a:ext cx="3097349" cy="3773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FF0000"/>
                </a:solidFill>
              </a:rPr>
              <a:t>NON-FUNCIONAL RELATION</a:t>
            </a:r>
          </a:p>
        </p:txBody>
      </p:sp>
    </p:spTree>
    <p:extLst>
      <p:ext uri="{BB962C8B-B14F-4D97-AF65-F5344CB8AC3E}">
        <p14:creationId xmlns:p14="http://schemas.microsoft.com/office/powerpoint/2010/main" val="48344666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Data Model in Second Normal Form">
            <a:extLst>
              <a:ext uri="{FF2B5EF4-FFF2-40B4-BE49-F238E27FC236}">
                <a16:creationId xmlns:a16="http://schemas.microsoft.com/office/drawing/2014/main" id="{1AF28431-B6B5-4576-99AB-054489CF2F50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152" y="45690"/>
            <a:ext cx="4656962" cy="59190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8" name="Picture 4" descr="Sales Staff Customer Data in Second Normal Form">
            <a:extLst>
              <a:ext uri="{FF2B5EF4-FFF2-40B4-BE49-F238E27FC236}">
                <a16:creationId xmlns:a16="http://schemas.microsoft.com/office/drawing/2014/main" id="{C552DF60-6F9C-4B04-823D-386E6BAE06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6910" y="4071346"/>
            <a:ext cx="2057400" cy="171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F5F1E86-ED5B-4D48-AE61-2527D9AAAB1E}"/>
              </a:ext>
            </a:extLst>
          </p:cNvPr>
          <p:cNvSpPr txBox="1"/>
          <p:nvPr/>
        </p:nvSpPr>
        <p:spPr>
          <a:xfrm>
            <a:off x="5073970" y="45690"/>
            <a:ext cx="701509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An </a:t>
            </a:r>
            <a:r>
              <a:rPr lang="en-GB" sz="2400" b="1" dirty="0"/>
              <a:t>intersection table</a:t>
            </a:r>
            <a:r>
              <a:rPr lang="en-GB" sz="2400" dirty="0"/>
              <a:t> is useful when you need to model a many-to-many relationship. Each column is a foreign key. </a:t>
            </a:r>
          </a:p>
        </p:txBody>
      </p:sp>
      <p:pic>
        <p:nvPicPr>
          <p:cNvPr id="11270" name="Picture 6" descr="Sales Staff Information in Second Normal Form">
            <a:extLst>
              <a:ext uri="{FF2B5EF4-FFF2-40B4-BE49-F238E27FC236}">
                <a16:creationId xmlns:a16="http://schemas.microsoft.com/office/drawing/2014/main" id="{FBA4C92D-5884-4803-9935-F7B2FD8448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7693" y="4071346"/>
            <a:ext cx="4034424" cy="2775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C511AB4-A8BC-430D-A044-8E368DBD8EA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80492" y="1660032"/>
            <a:ext cx="5381625" cy="1809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54871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44F32E8A-BDFA-4881-A70B-AD995D1A6D24}"/>
              </a:ext>
            </a:extLst>
          </p:cNvPr>
          <p:cNvSpPr txBox="1"/>
          <p:nvPr/>
        </p:nvSpPr>
        <p:spPr>
          <a:xfrm>
            <a:off x="6298370" y="0"/>
            <a:ext cx="5893630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/>
              <a:t>The table in this example is in first normal form (1NF) since all attributes are single valued. But it is not yet in 2NF.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/>
              <a:t> If student 1 leaves university and the tuple is deleted, then we loose all information about professor Schmid, since this attribute is fully functional dependent on the primary key </a:t>
            </a:r>
            <a:r>
              <a:rPr lang="en-GB" sz="2400" dirty="0" err="1"/>
              <a:t>IDSt</a:t>
            </a:r>
            <a:r>
              <a:rPr lang="en-GB" sz="2400" dirty="0"/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/>
              <a:t> To solve this problem, we must create a new table Professor with the attribute Professor (the name) and the key </a:t>
            </a:r>
            <a:r>
              <a:rPr lang="en-GB" sz="2400" dirty="0" err="1"/>
              <a:t>IDProf</a:t>
            </a:r>
            <a:r>
              <a:rPr lang="en-GB" sz="2400" dirty="0"/>
              <a:t>. The third table Grade is necessary for combining the two relations Student and Professor and to manage the grades.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/>
              <a:t>Besides the grade it contains only the two IDs of the student and the professor. If now a student is deleted, we do not loose the information about the professor.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F850D2D-4B03-40BD-9981-9B1731855C82}"/>
              </a:ext>
            </a:extLst>
          </p:cNvPr>
          <p:cNvSpPr/>
          <p:nvPr/>
        </p:nvSpPr>
        <p:spPr>
          <a:xfrm>
            <a:off x="98475" y="69190"/>
            <a:ext cx="619989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4000" b="1" dirty="0"/>
              <a:t>Second Normal Form (2NF)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40CB96E-FD24-44EA-8A3C-4871C6ABA19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9010" y="777076"/>
            <a:ext cx="5838825" cy="5962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215768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6F487A-75AD-4110-A4C5-0CE0D08951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/>
              <a:t>Definition of third normal form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D7A9F7-8331-4CE9-9057-6831B619AF7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GB" dirty="0"/>
              <a:t>The third normal form (3NF) is a </a:t>
            </a:r>
            <a:r>
              <a:rPr lang="en-GB" dirty="0">
                <a:hlinkClick r:id="rId2" tooltip="Database normalization"/>
              </a:rPr>
              <a:t>normal form</a:t>
            </a:r>
            <a:r>
              <a:rPr lang="en-GB" dirty="0"/>
              <a:t> used in </a:t>
            </a:r>
            <a:r>
              <a:rPr lang="en-GB" dirty="0">
                <a:hlinkClick r:id="rId3" tooltip="Database normalization"/>
              </a:rPr>
              <a:t>database normalization</a:t>
            </a:r>
            <a:r>
              <a:rPr lang="en-GB" dirty="0"/>
              <a:t>. 3NF was originally defined by </a:t>
            </a:r>
            <a:r>
              <a:rPr lang="en-GB" dirty="0">
                <a:hlinkClick r:id="rId4" tooltip="E.F. Codd"/>
              </a:rPr>
              <a:t>E.F. Codd</a:t>
            </a:r>
            <a:r>
              <a:rPr lang="en-GB" dirty="0"/>
              <a:t> in 1971.</a:t>
            </a:r>
            <a:r>
              <a:rPr lang="en-GB" baseline="30000" dirty="0">
                <a:hlinkClick r:id="rId5"/>
              </a:rPr>
              <a:t>[2]</a:t>
            </a:r>
            <a:r>
              <a:rPr lang="en-GB" dirty="0"/>
              <a:t> Codd's definition states that a table is in 3NF </a:t>
            </a:r>
            <a:r>
              <a:rPr lang="en-GB" dirty="0">
                <a:hlinkClick r:id="rId6" tooltip="If and only if"/>
              </a:rPr>
              <a:t>if and only if</a:t>
            </a:r>
            <a:r>
              <a:rPr lang="en-GB" dirty="0"/>
              <a:t> both of the following conditions hold:</a:t>
            </a:r>
          </a:p>
          <a:p>
            <a:r>
              <a:rPr lang="en-GB" dirty="0"/>
              <a:t>The </a:t>
            </a:r>
            <a:r>
              <a:rPr lang="en-GB" dirty="0">
                <a:hlinkClick r:id="rId7" tooltip="Relation (database)"/>
              </a:rPr>
              <a:t>relation</a:t>
            </a:r>
            <a:r>
              <a:rPr lang="en-GB" dirty="0"/>
              <a:t> R (table) is in </a:t>
            </a:r>
            <a:r>
              <a:rPr lang="en-GB" dirty="0">
                <a:hlinkClick r:id="rId8" tooltip="Second normal form"/>
              </a:rPr>
              <a:t>second normal form</a:t>
            </a:r>
            <a:r>
              <a:rPr lang="en-GB" dirty="0"/>
              <a:t> (2NF)</a:t>
            </a:r>
          </a:p>
          <a:p>
            <a:r>
              <a:rPr lang="en-GB" dirty="0"/>
              <a:t>Every non-prime attribute of R is non-transitively dependent on every key of R.</a:t>
            </a:r>
          </a:p>
          <a:p>
            <a:r>
              <a:rPr lang="en-GB" dirty="0"/>
              <a:t>A </a:t>
            </a:r>
            <a:r>
              <a:rPr lang="en-GB" i="1" dirty="0"/>
              <a:t>non-prime attribute</a:t>
            </a:r>
            <a:r>
              <a:rPr lang="en-GB" dirty="0"/>
              <a:t> of R is an attribute that does not belong to any </a:t>
            </a:r>
            <a:r>
              <a:rPr lang="en-GB" dirty="0">
                <a:hlinkClick r:id="rId9" tooltip="Candidate key"/>
              </a:rPr>
              <a:t>candidate key</a:t>
            </a:r>
            <a:r>
              <a:rPr lang="en-GB" dirty="0"/>
              <a:t> of R.</a:t>
            </a:r>
            <a:r>
              <a:rPr lang="en-GB" baseline="30000" dirty="0">
                <a:hlinkClick r:id="rId10"/>
              </a:rPr>
              <a:t>[3]</a:t>
            </a:r>
            <a:r>
              <a:rPr lang="en-GB" dirty="0"/>
              <a:t> </a:t>
            </a:r>
          </a:p>
          <a:p>
            <a:r>
              <a:rPr lang="en-GB" dirty="0"/>
              <a:t>A </a:t>
            </a:r>
            <a:r>
              <a:rPr lang="en-GB" dirty="0">
                <a:hlinkClick r:id="rId11" tooltip="Transitive dependency"/>
              </a:rPr>
              <a:t>transitive dependency</a:t>
            </a:r>
            <a:r>
              <a:rPr lang="en-GB" dirty="0"/>
              <a:t> is a </a:t>
            </a:r>
            <a:r>
              <a:rPr lang="en-GB" dirty="0">
                <a:hlinkClick r:id="rId12" tooltip="Functional dependency"/>
              </a:rPr>
              <a:t>functional dependency</a:t>
            </a:r>
            <a:r>
              <a:rPr lang="en-GB" dirty="0"/>
              <a:t> in which </a:t>
            </a:r>
            <a:r>
              <a:rPr lang="en-GB" i="1" dirty="0"/>
              <a:t>X</a:t>
            </a:r>
            <a:r>
              <a:rPr lang="en-GB" dirty="0"/>
              <a:t> → </a:t>
            </a:r>
            <a:r>
              <a:rPr lang="en-GB" i="1" dirty="0"/>
              <a:t>Z</a:t>
            </a:r>
            <a:r>
              <a:rPr lang="en-GB" dirty="0"/>
              <a:t> (</a:t>
            </a:r>
            <a:r>
              <a:rPr lang="en-GB" i="1" dirty="0"/>
              <a:t>X</a:t>
            </a:r>
            <a:r>
              <a:rPr lang="en-GB" dirty="0"/>
              <a:t> determines </a:t>
            </a:r>
            <a:r>
              <a:rPr lang="en-GB" i="1" dirty="0"/>
              <a:t>Z</a:t>
            </a:r>
            <a:r>
              <a:rPr lang="en-GB" dirty="0"/>
              <a:t>) indirectly, by virtue of </a:t>
            </a:r>
            <a:r>
              <a:rPr lang="en-GB" i="1" dirty="0"/>
              <a:t>X</a:t>
            </a:r>
            <a:r>
              <a:rPr lang="en-GB" dirty="0"/>
              <a:t> → </a:t>
            </a:r>
            <a:r>
              <a:rPr lang="en-GB" i="1" dirty="0"/>
              <a:t>Y</a:t>
            </a:r>
            <a:r>
              <a:rPr lang="en-GB" dirty="0"/>
              <a:t> and </a:t>
            </a:r>
            <a:r>
              <a:rPr lang="en-GB" i="1" dirty="0"/>
              <a:t>Y</a:t>
            </a:r>
            <a:r>
              <a:rPr lang="en-GB" dirty="0"/>
              <a:t> → </a:t>
            </a:r>
            <a:r>
              <a:rPr lang="en-GB" i="1" dirty="0"/>
              <a:t>Z</a:t>
            </a:r>
            <a:r>
              <a:rPr lang="en-GB" dirty="0"/>
              <a:t> (where it is not the case that </a:t>
            </a:r>
            <a:r>
              <a:rPr lang="en-GB" i="1" dirty="0"/>
              <a:t>Y</a:t>
            </a:r>
            <a:r>
              <a:rPr lang="en-GB" dirty="0"/>
              <a:t> → </a:t>
            </a:r>
            <a:r>
              <a:rPr lang="en-GB" i="1" dirty="0"/>
              <a:t>X</a:t>
            </a:r>
            <a:r>
              <a:rPr lang="en-GB" dirty="0"/>
              <a:t>).</a:t>
            </a:r>
            <a:r>
              <a:rPr lang="en-GB" u="sng" baseline="30000" dirty="0">
                <a:hlinkClick r:id="rId13"/>
              </a:rPr>
              <a:t>[4]</a:t>
            </a:r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2323080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0298F1-3378-4C64-98AA-130332DDD8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/>
              <a:t>Third normal form (3NF)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AD680A-DEEE-4E60-969C-883535272C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Third normal form (3NF) goes one large step further:</a:t>
            </a:r>
          </a:p>
          <a:p>
            <a:r>
              <a:rPr lang="en-GB" dirty="0"/>
              <a:t>Meet all the requirements of the second normal form.</a:t>
            </a:r>
          </a:p>
          <a:p>
            <a:r>
              <a:rPr lang="en-GB" dirty="0"/>
              <a:t>Remove columns that are not </a:t>
            </a:r>
            <a:r>
              <a:rPr lang="en-GB" dirty="0">
                <a:hlinkClick r:id="rId2"/>
              </a:rPr>
              <a:t>dependent</a:t>
            </a:r>
            <a:r>
              <a:rPr lang="en-GB" dirty="0"/>
              <a:t> upon the primary key.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3526055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5DAA7F-6CAF-419C-B94D-BC7033E1DF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/>
              <a:t>Third normal form (3NF)</a:t>
            </a:r>
          </a:p>
        </p:txBody>
      </p:sp>
      <p:pic>
        <p:nvPicPr>
          <p:cNvPr id="8196" name="Picture 4" descr="Example Third normal form">
            <a:extLst>
              <a:ext uri="{FF2B5EF4-FFF2-40B4-BE49-F238E27FC236}">
                <a16:creationId xmlns:a16="http://schemas.microsoft.com/office/drawing/2014/main" id="{4708B89F-5DE2-4B45-998F-7CC30ECE74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946" y="1690688"/>
            <a:ext cx="6206344" cy="3311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2928005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Image result for functional dependency in dbms simple example ppt">
            <a:extLst>
              <a:ext uri="{FF2B5EF4-FFF2-40B4-BE49-F238E27FC236}">
                <a16:creationId xmlns:a16="http://schemas.microsoft.com/office/drawing/2014/main" id="{F925716D-A3DC-41AF-AF69-5A1E256620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6376" y="154744"/>
            <a:ext cx="689768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379140A3-9610-4D19-9147-492BCEA2ED21}"/>
              </a:ext>
            </a:extLst>
          </p:cNvPr>
          <p:cNvSpPr txBox="1"/>
          <p:nvPr/>
        </p:nvSpPr>
        <p:spPr>
          <a:xfrm>
            <a:off x="7884062" y="1814732"/>
            <a:ext cx="40172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>
                <a:solidFill>
                  <a:srgbClr val="FF0000"/>
                </a:solidFill>
              </a:rPr>
              <a:t>What’s wrong here?</a:t>
            </a:r>
          </a:p>
        </p:txBody>
      </p:sp>
    </p:spTree>
    <p:extLst>
      <p:ext uri="{BB962C8B-B14F-4D97-AF65-F5344CB8AC3E}">
        <p14:creationId xmlns:p14="http://schemas.microsoft.com/office/powerpoint/2010/main" val="176606558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294EC11-253B-46E8-B339-BC89D7C6B78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1712" y="886265"/>
            <a:ext cx="11789894" cy="5068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3941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E14725-1DDE-41A1-954E-C728D21671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122" name="Picture 2" descr="Related image">
            <a:extLst>
              <a:ext uri="{FF2B5EF4-FFF2-40B4-BE49-F238E27FC236}">
                <a16:creationId xmlns:a16="http://schemas.microsoft.com/office/drawing/2014/main" id="{D58AE02E-6B79-4F26-BB24-09F3FE2B5F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988" y="-635"/>
            <a:ext cx="1188561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8D5E8473-65B5-4C88-9B68-3D90DF592F4A}"/>
              </a:ext>
            </a:extLst>
          </p:cNvPr>
          <p:cNvSpPr txBox="1"/>
          <p:nvPr/>
        </p:nvSpPr>
        <p:spPr>
          <a:xfrm>
            <a:off x="7526215" y="900332"/>
            <a:ext cx="362946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>
                <a:solidFill>
                  <a:srgbClr val="FF0000"/>
                </a:solidFill>
              </a:rPr>
              <a:t>Let’s correct</a:t>
            </a:r>
          </a:p>
        </p:txBody>
      </p:sp>
    </p:spTree>
    <p:extLst>
      <p:ext uri="{BB962C8B-B14F-4D97-AF65-F5344CB8AC3E}">
        <p14:creationId xmlns:p14="http://schemas.microsoft.com/office/powerpoint/2010/main" val="38181851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6754" name="Rectangle 2">
            <a:extLst>
              <a:ext uri="{FF2B5EF4-FFF2-40B4-BE49-F238E27FC236}">
                <a16:creationId xmlns:a16="http://schemas.microsoft.com/office/drawing/2014/main" id="{5E46C509-04EB-4393-A690-4A6425F073F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A Database with Multiple Tables</a:t>
            </a:r>
          </a:p>
        </p:txBody>
      </p:sp>
      <p:grpSp>
        <p:nvGrpSpPr>
          <p:cNvPr id="586755" name="Group 3">
            <a:extLst>
              <a:ext uri="{FF2B5EF4-FFF2-40B4-BE49-F238E27FC236}">
                <a16:creationId xmlns:a16="http://schemas.microsoft.com/office/drawing/2014/main" id="{4AE9BFF8-3959-425E-97BB-8F1ACDA04EA0}"/>
              </a:ext>
            </a:extLst>
          </p:cNvPr>
          <p:cNvGrpSpPr>
            <a:grpSpLocks/>
          </p:cNvGrpSpPr>
          <p:nvPr/>
        </p:nvGrpSpPr>
        <p:grpSpPr bwMode="auto">
          <a:xfrm>
            <a:off x="2590800" y="2438400"/>
            <a:ext cx="6553200" cy="2692400"/>
            <a:chOff x="672" y="1296"/>
            <a:chExt cx="4128" cy="1696"/>
          </a:xfrm>
        </p:grpSpPr>
        <p:grpSp>
          <p:nvGrpSpPr>
            <p:cNvPr id="586756" name="Group 4">
              <a:extLst>
                <a:ext uri="{FF2B5EF4-FFF2-40B4-BE49-F238E27FC236}">
                  <a16:creationId xmlns:a16="http://schemas.microsoft.com/office/drawing/2014/main" id="{2120661D-8BE9-4293-B020-985AE4FC5D7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72" y="1296"/>
              <a:ext cx="960" cy="592"/>
              <a:chOff x="672" y="1328"/>
              <a:chExt cx="960" cy="592"/>
            </a:xfrm>
          </p:grpSpPr>
          <p:grpSp>
            <p:nvGrpSpPr>
              <p:cNvPr id="586757" name="Group 5">
                <a:extLst>
                  <a:ext uri="{FF2B5EF4-FFF2-40B4-BE49-F238E27FC236}">
                    <a16:creationId xmlns:a16="http://schemas.microsoft.com/office/drawing/2014/main" id="{E70EEB51-743E-456C-8CF9-47ABA2950241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672" y="1344"/>
                <a:ext cx="960" cy="576"/>
                <a:chOff x="672" y="1344"/>
                <a:chExt cx="960" cy="576"/>
              </a:xfrm>
            </p:grpSpPr>
            <p:sp>
              <p:nvSpPr>
                <p:cNvPr id="586758" name="Rectangle 6">
                  <a:extLst>
                    <a:ext uri="{FF2B5EF4-FFF2-40B4-BE49-F238E27FC236}">
                      <a16:creationId xmlns:a16="http://schemas.microsoft.com/office/drawing/2014/main" id="{58495289-4CE6-4A29-9156-835874CE024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72" y="1344"/>
                  <a:ext cx="960" cy="576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586759" name="Rectangle 7">
                  <a:extLst>
                    <a:ext uri="{FF2B5EF4-FFF2-40B4-BE49-F238E27FC236}">
                      <a16:creationId xmlns:a16="http://schemas.microsoft.com/office/drawing/2014/main" id="{0986D8FC-B572-46E5-B528-0E388B5254B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72" y="1728"/>
                  <a:ext cx="240" cy="192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586760" name="Rectangle 8">
                  <a:extLst>
                    <a:ext uri="{FF2B5EF4-FFF2-40B4-BE49-F238E27FC236}">
                      <a16:creationId xmlns:a16="http://schemas.microsoft.com/office/drawing/2014/main" id="{4954CC90-11AF-4437-8D4F-344D0249B6D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912" y="1728"/>
                  <a:ext cx="240" cy="192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586761" name="Rectangle 9">
                  <a:extLst>
                    <a:ext uri="{FF2B5EF4-FFF2-40B4-BE49-F238E27FC236}">
                      <a16:creationId xmlns:a16="http://schemas.microsoft.com/office/drawing/2014/main" id="{155EC4E5-B8F6-4AFA-9529-1BB5C441773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152" y="1728"/>
                  <a:ext cx="240" cy="192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586762" name="Rectangle 10">
                  <a:extLst>
                    <a:ext uri="{FF2B5EF4-FFF2-40B4-BE49-F238E27FC236}">
                      <a16:creationId xmlns:a16="http://schemas.microsoft.com/office/drawing/2014/main" id="{29CD74DE-458D-4515-88C5-04EE2547CC2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392" y="1728"/>
                  <a:ext cx="240" cy="192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586763" name="Rectangle 11">
                  <a:extLst>
                    <a:ext uri="{FF2B5EF4-FFF2-40B4-BE49-F238E27FC236}">
                      <a16:creationId xmlns:a16="http://schemas.microsoft.com/office/drawing/2014/main" id="{277CC818-9DCA-45CE-8499-362584C8C22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72" y="1536"/>
                  <a:ext cx="240" cy="192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586764" name="Rectangle 12">
                  <a:extLst>
                    <a:ext uri="{FF2B5EF4-FFF2-40B4-BE49-F238E27FC236}">
                      <a16:creationId xmlns:a16="http://schemas.microsoft.com/office/drawing/2014/main" id="{94506EE5-F6FF-4992-9D0D-73CE65447E5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912" y="1536"/>
                  <a:ext cx="240" cy="192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586765" name="Rectangle 13">
                  <a:extLst>
                    <a:ext uri="{FF2B5EF4-FFF2-40B4-BE49-F238E27FC236}">
                      <a16:creationId xmlns:a16="http://schemas.microsoft.com/office/drawing/2014/main" id="{180B5AEE-B837-4EFB-85C6-43F5C93D239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152" y="1536"/>
                  <a:ext cx="240" cy="192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586766" name="Rectangle 14">
                  <a:extLst>
                    <a:ext uri="{FF2B5EF4-FFF2-40B4-BE49-F238E27FC236}">
                      <a16:creationId xmlns:a16="http://schemas.microsoft.com/office/drawing/2014/main" id="{85886E6F-41D7-4A14-B9CB-B008072B8AD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392" y="1536"/>
                  <a:ext cx="240" cy="192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</p:grpSp>
          <p:sp>
            <p:nvSpPr>
              <p:cNvPr id="586767" name="Text Box 15">
                <a:extLst>
                  <a:ext uri="{FF2B5EF4-FFF2-40B4-BE49-F238E27FC236}">
                    <a16:creationId xmlns:a16="http://schemas.microsoft.com/office/drawing/2014/main" id="{A9755A91-E5C1-4CD2-AA07-3C6C001DE20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830" y="1328"/>
                <a:ext cx="651" cy="21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algn="ctr" eaLnBrk="1" hangingPunct="1"/>
                <a:r>
                  <a:rPr lang="en-US" altLang="en-US" sz="1600">
                    <a:cs typeface="Times New Roman" panose="02020603050405020304" pitchFamily="18" charset="0"/>
                  </a:rPr>
                  <a:t>Publishers</a:t>
                </a:r>
              </a:p>
            </p:txBody>
          </p:sp>
        </p:grpSp>
        <p:grpSp>
          <p:nvGrpSpPr>
            <p:cNvPr id="586768" name="Group 16">
              <a:extLst>
                <a:ext uri="{FF2B5EF4-FFF2-40B4-BE49-F238E27FC236}">
                  <a16:creationId xmlns:a16="http://schemas.microsoft.com/office/drawing/2014/main" id="{FA219B57-A8C9-49F1-AC96-EE0DC0A104D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256" y="1296"/>
              <a:ext cx="960" cy="592"/>
              <a:chOff x="672" y="1328"/>
              <a:chExt cx="960" cy="592"/>
            </a:xfrm>
          </p:grpSpPr>
          <p:grpSp>
            <p:nvGrpSpPr>
              <p:cNvPr id="586769" name="Group 17">
                <a:extLst>
                  <a:ext uri="{FF2B5EF4-FFF2-40B4-BE49-F238E27FC236}">
                    <a16:creationId xmlns:a16="http://schemas.microsoft.com/office/drawing/2014/main" id="{EA76C625-B0FB-4951-8D60-C43AF19C81EB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672" y="1344"/>
                <a:ext cx="960" cy="576"/>
                <a:chOff x="672" y="1344"/>
                <a:chExt cx="960" cy="576"/>
              </a:xfrm>
            </p:grpSpPr>
            <p:sp>
              <p:nvSpPr>
                <p:cNvPr id="586770" name="Rectangle 18">
                  <a:extLst>
                    <a:ext uri="{FF2B5EF4-FFF2-40B4-BE49-F238E27FC236}">
                      <a16:creationId xmlns:a16="http://schemas.microsoft.com/office/drawing/2014/main" id="{3380B7BA-0622-438D-8590-3E741587F3C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72" y="1344"/>
                  <a:ext cx="960" cy="576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586771" name="Rectangle 19">
                  <a:extLst>
                    <a:ext uri="{FF2B5EF4-FFF2-40B4-BE49-F238E27FC236}">
                      <a16:creationId xmlns:a16="http://schemas.microsoft.com/office/drawing/2014/main" id="{C1A4A501-3D54-4E5F-A0C1-01DF077835B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72" y="1728"/>
                  <a:ext cx="240" cy="192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586772" name="Rectangle 20">
                  <a:extLst>
                    <a:ext uri="{FF2B5EF4-FFF2-40B4-BE49-F238E27FC236}">
                      <a16:creationId xmlns:a16="http://schemas.microsoft.com/office/drawing/2014/main" id="{809CDF2E-677B-4918-9262-80AE987B628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912" y="1728"/>
                  <a:ext cx="240" cy="192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586773" name="Rectangle 21">
                  <a:extLst>
                    <a:ext uri="{FF2B5EF4-FFF2-40B4-BE49-F238E27FC236}">
                      <a16:creationId xmlns:a16="http://schemas.microsoft.com/office/drawing/2014/main" id="{331739E3-5B20-4A83-8753-4C118974035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152" y="1728"/>
                  <a:ext cx="240" cy="192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586774" name="Rectangle 22">
                  <a:extLst>
                    <a:ext uri="{FF2B5EF4-FFF2-40B4-BE49-F238E27FC236}">
                      <a16:creationId xmlns:a16="http://schemas.microsoft.com/office/drawing/2014/main" id="{BE0F48B9-6B2C-45E8-9F86-6A5235C50AC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392" y="1728"/>
                  <a:ext cx="240" cy="192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586775" name="Rectangle 23">
                  <a:extLst>
                    <a:ext uri="{FF2B5EF4-FFF2-40B4-BE49-F238E27FC236}">
                      <a16:creationId xmlns:a16="http://schemas.microsoft.com/office/drawing/2014/main" id="{014CA36F-A454-4714-93F8-9553CA13E29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72" y="1536"/>
                  <a:ext cx="240" cy="192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586776" name="Rectangle 24">
                  <a:extLst>
                    <a:ext uri="{FF2B5EF4-FFF2-40B4-BE49-F238E27FC236}">
                      <a16:creationId xmlns:a16="http://schemas.microsoft.com/office/drawing/2014/main" id="{38F897A2-E0DF-448D-A070-ECC6DFE5054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912" y="1536"/>
                  <a:ext cx="240" cy="192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586777" name="Rectangle 25">
                  <a:extLst>
                    <a:ext uri="{FF2B5EF4-FFF2-40B4-BE49-F238E27FC236}">
                      <a16:creationId xmlns:a16="http://schemas.microsoft.com/office/drawing/2014/main" id="{EA7A1C47-4F77-46B0-A89B-D4382DC8B1B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152" y="1536"/>
                  <a:ext cx="240" cy="192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586778" name="Rectangle 26">
                  <a:extLst>
                    <a:ext uri="{FF2B5EF4-FFF2-40B4-BE49-F238E27FC236}">
                      <a16:creationId xmlns:a16="http://schemas.microsoft.com/office/drawing/2014/main" id="{B762924A-23CF-43EC-9F75-D2C323A5DD3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392" y="1536"/>
                  <a:ext cx="240" cy="192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</p:grpSp>
          <p:sp>
            <p:nvSpPr>
              <p:cNvPr id="586779" name="Text Box 27">
                <a:extLst>
                  <a:ext uri="{FF2B5EF4-FFF2-40B4-BE49-F238E27FC236}">
                    <a16:creationId xmlns:a16="http://schemas.microsoft.com/office/drawing/2014/main" id="{FAA5722C-B5F4-442E-8694-6FE26E4C514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934" y="1328"/>
                <a:ext cx="443" cy="21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algn="ctr" eaLnBrk="1" hangingPunct="1"/>
                <a:r>
                  <a:rPr lang="en-US" altLang="en-US" sz="1600">
                    <a:cs typeface="Times New Roman" panose="02020603050405020304" pitchFamily="18" charset="0"/>
                  </a:rPr>
                  <a:t>Books</a:t>
                </a:r>
              </a:p>
            </p:txBody>
          </p:sp>
        </p:grpSp>
        <p:grpSp>
          <p:nvGrpSpPr>
            <p:cNvPr id="586780" name="Group 28">
              <a:extLst>
                <a:ext uri="{FF2B5EF4-FFF2-40B4-BE49-F238E27FC236}">
                  <a16:creationId xmlns:a16="http://schemas.microsoft.com/office/drawing/2014/main" id="{6F18A265-0B27-4D22-A3A2-6029B45A51A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840" y="1296"/>
              <a:ext cx="960" cy="592"/>
              <a:chOff x="672" y="1328"/>
              <a:chExt cx="960" cy="592"/>
            </a:xfrm>
          </p:grpSpPr>
          <p:grpSp>
            <p:nvGrpSpPr>
              <p:cNvPr id="586781" name="Group 29">
                <a:extLst>
                  <a:ext uri="{FF2B5EF4-FFF2-40B4-BE49-F238E27FC236}">
                    <a16:creationId xmlns:a16="http://schemas.microsoft.com/office/drawing/2014/main" id="{21BBD7BA-F07E-4DEA-BDFF-C24A0543BA5F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672" y="1344"/>
                <a:ext cx="960" cy="576"/>
                <a:chOff x="672" y="1344"/>
                <a:chExt cx="960" cy="576"/>
              </a:xfrm>
            </p:grpSpPr>
            <p:sp>
              <p:nvSpPr>
                <p:cNvPr id="586782" name="Rectangle 30">
                  <a:extLst>
                    <a:ext uri="{FF2B5EF4-FFF2-40B4-BE49-F238E27FC236}">
                      <a16:creationId xmlns:a16="http://schemas.microsoft.com/office/drawing/2014/main" id="{F9D06AE6-7DFE-45E9-8383-5C564FA779E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72" y="1344"/>
                  <a:ext cx="960" cy="576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586783" name="Rectangle 31">
                  <a:extLst>
                    <a:ext uri="{FF2B5EF4-FFF2-40B4-BE49-F238E27FC236}">
                      <a16:creationId xmlns:a16="http://schemas.microsoft.com/office/drawing/2014/main" id="{8CB1CA0F-9709-440A-81E5-BC31CE1FDC5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72" y="1728"/>
                  <a:ext cx="240" cy="192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586784" name="Rectangle 32">
                  <a:extLst>
                    <a:ext uri="{FF2B5EF4-FFF2-40B4-BE49-F238E27FC236}">
                      <a16:creationId xmlns:a16="http://schemas.microsoft.com/office/drawing/2014/main" id="{B8DED883-F536-48C8-9449-97D04EB25D3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912" y="1728"/>
                  <a:ext cx="240" cy="192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586785" name="Rectangle 33">
                  <a:extLst>
                    <a:ext uri="{FF2B5EF4-FFF2-40B4-BE49-F238E27FC236}">
                      <a16:creationId xmlns:a16="http://schemas.microsoft.com/office/drawing/2014/main" id="{482DB1F6-78B0-4345-A298-3D999404C86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152" y="1728"/>
                  <a:ext cx="240" cy="192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586786" name="Rectangle 34">
                  <a:extLst>
                    <a:ext uri="{FF2B5EF4-FFF2-40B4-BE49-F238E27FC236}">
                      <a16:creationId xmlns:a16="http://schemas.microsoft.com/office/drawing/2014/main" id="{9EA8B48C-F1B3-429A-B030-734EDFA19AB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392" y="1728"/>
                  <a:ext cx="240" cy="192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586787" name="Rectangle 35">
                  <a:extLst>
                    <a:ext uri="{FF2B5EF4-FFF2-40B4-BE49-F238E27FC236}">
                      <a16:creationId xmlns:a16="http://schemas.microsoft.com/office/drawing/2014/main" id="{A92F4104-96D3-46FD-BB93-D090C32B848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72" y="1536"/>
                  <a:ext cx="240" cy="192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586788" name="Rectangle 36">
                  <a:extLst>
                    <a:ext uri="{FF2B5EF4-FFF2-40B4-BE49-F238E27FC236}">
                      <a16:creationId xmlns:a16="http://schemas.microsoft.com/office/drawing/2014/main" id="{7D73B9C7-773E-46C3-BCFF-226A2CCADCC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912" y="1536"/>
                  <a:ext cx="240" cy="192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586789" name="Rectangle 37">
                  <a:extLst>
                    <a:ext uri="{FF2B5EF4-FFF2-40B4-BE49-F238E27FC236}">
                      <a16:creationId xmlns:a16="http://schemas.microsoft.com/office/drawing/2014/main" id="{C2A4DDA2-5CBE-484E-A2D7-B8754E0E49B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152" y="1536"/>
                  <a:ext cx="240" cy="192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586790" name="Rectangle 38">
                  <a:extLst>
                    <a:ext uri="{FF2B5EF4-FFF2-40B4-BE49-F238E27FC236}">
                      <a16:creationId xmlns:a16="http://schemas.microsoft.com/office/drawing/2014/main" id="{7C1F3188-C4CD-4D05-88A4-202D286DB9C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392" y="1536"/>
                  <a:ext cx="240" cy="192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</p:grpSp>
          <p:sp>
            <p:nvSpPr>
              <p:cNvPr id="586791" name="Text Box 39">
                <a:extLst>
                  <a:ext uri="{FF2B5EF4-FFF2-40B4-BE49-F238E27FC236}">
                    <a16:creationId xmlns:a16="http://schemas.microsoft.com/office/drawing/2014/main" id="{D0A5D3FA-E25A-4601-8F59-F7AE5B00290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820" y="1328"/>
                <a:ext cx="674" cy="21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algn="ctr" eaLnBrk="1" hangingPunct="1"/>
                <a:r>
                  <a:rPr lang="en-US" altLang="en-US" sz="1600">
                    <a:cs typeface="Times New Roman" panose="02020603050405020304" pitchFamily="18" charset="0"/>
                  </a:rPr>
                  <a:t>Customers</a:t>
                </a:r>
              </a:p>
            </p:txBody>
          </p:sp>
        </p:grpSp>
        <p:grpSp>
          <p:nvGrpSpPr>
            <p:cNvPr id="586792" name="Group 40">
              <a:extLst>
                <a:ext uri="{FF2B5EF4-FFF2-40B4-BE49-F238E27FC236}">
                  <a16:creationId xmlns:a16="http://schemas.microsoft.com/office/drawing/2014/main" id="{D4626B37-46C3-4C69-B2DF-B40C2DD1841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72" y="2400"/>
              <a:ext cx="960" cy="592"/>
              <a:chOff x="672" y="1328"/>
              <a:chExt cx="960" cy="592"/>
            </a:xfrm>
          </p:grpSpPr>
          <p:grpSp>
            <p:nvGrpSpPr>
              <p:cNvPr id="586793" name="Group 41">
                <a:extLst>
                  <a:ext uri="{FF2B5EF4-FFF2-40B4-BE49-F238E27FC236}">
                    <a16:creationId xmlns:a16="http://schemas.microsoft.com/office/drawing/2014/main" id="{6CC9CBB4-97C6-48F1-95CF-194447327486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672" y="1344"/>
                <a:ext cx="960" cy="576"/>
                <a:chOff x="672" y="1344"/>
                <a:chExt cx="960" cy="576"/>
              </a:xfrm>
            </p:grpSpPr>
            <p:sp>
              <p:nvSpPr>
                <p:cNvPr id="586794" name="Rectangle 42">
                  <a:extLst>
                    <a:ext uri="{FF2B5EF4-FFF2-40B4-BE49-F238E27FC236}">
                      <a16:creationId xmlns:a16="http://schemas.microsoft.com/office/drawing/2014/main" id="{137926D6-6156-4037-98B3-3A2A2EABEBA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72" y="1344"/>
                  <a:ext cx="960" cy="576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586795" name="Rectangle 43">
                  <a:extLst>
                    <a:ext uri="{FF2B5EF4-FFF2-40B4-BE49-F238E27FC236}">
                      <a16:creationId xmlns:a16="http://schemas.microsoft.com/office/drawing/2014/main" id="{BC5A24D8-D2CC-4B8A-8C57-8EFFB9A40B1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72" y="1728"/>
                  <a:ext cx="240" cy="192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586796" name="Rectangle 44">
                  <a:extLst>
                    <a:ext uri="{FF2B5EF4-FFF2-40B4-BE49-F238E27FC236}">
                      <a16:creationId xmlns:a16="http://schemas.microsoft.com/office/drawing/2014/main" id="{C5BBC319-37F1-47B4-98E7-9FC882A77D8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912" y="1728"/>
                  <a:ext cx="240" cy="192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586797" name="Rectangle 45">
                  <a:extLst>
                    <a:ext uri="{FF2B5EF4-FFF2-40B4-BE49-F238E27FC236}">
                      <a16:creationId xmlns:a16="http://schemas.microsoft.com/office/drawing/2014/main" id="{E7533BE6-E4E3-4FB5-A5AC-84D644D0CD5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152" y="1728"/>
                  <a:ext cx="240" cy="192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586798" name="Rectangle 46">
                  <a:extLst>
                    <a:ext uri="{FF2B5EF4-FFF2-40B4-BE49-F238E27FC236}">
                      <a16:creationId xmlns:a16="http://schemas.microsoft.com/office/drawing/2014/main" id="{33C7DA72-B3BC-4B8E-8082-5B4AE21360D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392" y="1728"/>
                  <a:ext cx="240" cy="192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586799" name="Rectangle 47">
                  <a:extLst>
                    <a:ext uri="{FF2B5EF4-FFF2-40B4-BE49-F238E27FC236}">
                      <a16:creationId xmlns:a16="http://schemas.microsoft.com/office/drawing/2014/main" id="{2450978A-1F83-43A6-A633-83F2D70811C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72" y="1536"/>
                  <a:ext cx="240" cy="192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586800" name="Rectangle 48">
                  <a:extLst>
                    <a:ext uri="{FF2B5EF4-FFF2-40B4-BE49-F238E27FC236}">
                      <a16:creationId xmlns:a16="http://schemas.microsoft.com/office/drawing/2014/main" id="{6CDEB488-263F-4152-BF02-AF74C6B5002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912" y="1536"/>
                  <a:ext cx="240" cy="192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586801" name="Rectangle 49">
                  <a:extLst>
                    <a:ext uri="{FF2B5EF4-FFF2-40B4-BE49-F238E27FC236}">
                      <a16:creationId xmlns:a16="http://schemas.microsoft.com/office/drawing/2014/main" id="{6121493F-FE64-493A-9533-99131767175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152" y="1536"/>
                  <a:ext cx="240" cy="192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586802" name="Rectangle 50">
                  <a:extLst>
                    <a:ext uri="{FF2B5EF4-FFF2-40B4-BE49-F238E27FC236}">
                      <a16:creationId xmlns:a16="http://schemas.microsoft.com/office/drawing/2014/main" id="{C08B0711-2B75-451E-A2D4-E62208F2B89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392" y="1536"/>
                  <a:ext cx="240" cy="192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</p:grpSp>
          <p:sp>
            <p:nvSpPr>
              <p:cNvPr id="586803" name="Text Box 51">
                <a:extLst>
                  <a:ext uri="{FF2B5EF4-FFF2-40B4-BE49-F238E27FC236}">
                    <a16:creationId xmlns:a16="http://schemas.microsoft.com/office/drawing/2014/main" id="{6AAE0762-6C7D-4B77-8739-2625B8843F2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891" y="1328"/>
                <a:ext cx="529" cy="21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algn="ctr" eaLnBrk="1" hangingPunct="1"/>
                <a:r>
                  <a:rPr lang="en-US" altLang="en-US" sz="1600">
                    <a:cs typeface="Times New Roman" panose="02020603050405020304" pitchFamily="18" charset="0"/>
                  </a:rPr>
                  <a:t>Authors</a:t>
                </a:r>
              </a:p>
            </p:txBody>
          </p:sp>
        </p:grpSp>
        <p:grpSp>
          <p:nvGrpSpPr>
            <p:cNvPr id="586804" name="Group 52">
              <a:extLst>
                <a:ext uri="{FF2B5EF4-FFF2-40B4-BE49-F238E27FC236}">
                  <a16:creationId xmlns:a16="http://schemas.microsoft.com/office/drawing/2014/main" id="{E9F48335-5A50-4589-AF64-ABDA0E5F00D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256" y="2400"/>
              <a:ext cx="960" cy="592"/>
              <a:chOff x="672" y="1328"/>
              <a:chExt cx="960" cy="592"/>
            </a:xfrm>
          </p:grpSpPr>
          <p:grpSp>
            <p:nvGrpSpPr>
              <p:cNvPr id="586805" name="Group 53">
                <a:extLst>
                  <a:ext uri="{FF2B5EF4-FFF2-40B4-BE49-F238E27FC236}">
                    <a16:creationId xmlns:a16="http://schemas.microsoft.com/office/drawing/2014/main" id="{71C3C306-4E6F-4CB6-A987-47D1B7363613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672" y="1344"/>
                <a:ext cx="960" cy="576"/>
                <a:chOff x="672" y="1344"/>
                <a:chExt cx="960" cy="576"/>
              </a:xfrm>
            </p:grpSpPr>
            <p:sp>
              <p:nvSpPr>
                <p:cNvPr id="586806" name="Rectangle 54">
                  <a:extLst>
                    <a:ext uri="{FF2B5EF4-FFF2-40B4-BE49-F238E27FC236}">
                      <a16:creationId xmlns:a16="http://schemas.microsoft.com/office/drawing/2014/main" id="{D09BD01B-0F3C-47FB-AFA6-BCFD6A992DF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72" y="1344"/>
                  <a:ext cx="960" cy="576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586807" name="Rectangle 55">
                  <a:extLst>
                    <a:ext uri="{FF2B5EF4-FFF2-40B4-BE49-F238E27FC236}">
                      <a16:creationId xmlns:a16="http://schemas.microsoft.com/office/drawing/2014/main" id="{9D0CE6C1-03BC-4010-8BD7-DE5CF795DC4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72" y="1728"/>
                  <a:ext cx="240" cy="192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586808" name="Rectangle 56">
                  <a:extLst>
                    <a:ext uri="{FF2B5EF4-FFF2-40B4-BE49-F238E27FC236}">
                      <a16:creationId xmlns:a16="http://schemas.microsoft.com/office/drawing/2014/main" id="{DF045427-8FB1-4CB8-BA4D-CB562587081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912" y="1728"/>
                  <a:ext cx="240" cy="192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586809" name="Rectangle 57">
                  <a:extLst>
                    <a:ext uri="{FF2B5EF4-FFF2-40B4-BE49-F238E27FC236}">
                      <a16:creationId xmlns:a16="http://schemas.microsoft.com/office/drawing/2014/main" id="{2A7C60D8-5DD0-4EA9-8D63-8C74491D1BD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152" y="1728"/>
                  <a:ext cx="240" cy="192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586810" name="Rectangle 58">
                  <a:extLst>
                    <a:ext uri="{FF2B5EF4-FFF2-40B4-BE49-F238E27FC236}">
                      <a16:creationId xmlns:a16="http://schemas.microsoft.com/office/drawing/2014/main" id="{52E89E9B-5898-47D5-B47D-78B5BAA6FE3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392" y="1728"/>
                  <a:ext cx="240" cy="192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586811" name="Rectangle 59">
                  <a:extLst>
                    <a:ext uri="{FF2B5EF4-FFF2-40B4-BE49-F238E27FC236}">
                      <a16:creationId xmlns:a16="http://schemas.microsoft.com/office/drawing/2014/main" id="{1208C9FA-1E7B-4DD3-9B6E-D98959DCFFB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72" y="1536"/>
                  <a:ext cx="240" cy="192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586812" name="Rectangle 60">
                  <a:extLst>
                    <a:ext uri="{FF2B5EF4-FFF2-40B4-BE49-F238E27FC236}">
                      <a16:creationId xmlns:a16="http://schemas.microsoft.com/office/drawing/2014/main" id="{39614FBD-43CA-4228-9547-52464D5948A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912" y="1536"/>
                  <a:ext cx="240" cy="192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586813" name="Rectangle 61">
                  <a:extLst>
                    <a:ext uri="{FF2B5EF4-FFF2-40B4-BE49-F238E27FC236}">
                      <a16:creationId xmlns:a16="http://schemas.microsoft.com/office/drawing/2014/main" id="{C444DFF9-F7E3-4DFB-B11C-4512B1B5C8E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152" y="1536"/>
                  <a:ext cx="240" cy="192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586814" name="Rectangle 62">
                  <a:extLst>
                    <a:ext uri="{FF2B5EF4-FFF2-40B4-BE49-F238E27FC236}">
                      <a16:creationId xmlns:a16="http://schemas.microsoft.com/office/drawing/2014/main" id="{24EEC909-9901-4324-9043-7372CE09C08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392" y="1536"/>
                  <a:ext cx="240" cy="192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</p:grpSp>
          <p:sp>
            <p:nvSpPr>
              <p:cNvPr id="586815" name="Text Box 63">
                <a:extLst>
                  <a:ext uri="{FF2B5EF4-FFF2-40B4-BE49-F238E27FC236}">
                    <a16:creationId xmlns:a16="http://schemas.microsoft.com/office/drawing/2014/main" id="{62F82099-08C5-4CCF-A3C4-FB87CC799D8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849" y="1328"/>
                <a:ext cx="615" cy="21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algn="ctr" eaLnBrk="1" hangingPunct="1"/>
                <a:r>
                  <a:rPr lang="en-US" altLang="en-US" sz="1600">
                    <a:cs typeface="Times New Roman" panose="02020603050405020304" pitchFamily="18" charset="0"/>
                  </a:rPr>
                  <a:t>Inventory</a:t>
                </a:r>
              </a:p>
            </p:txBody>
          </p:sp>
        </p:grpSp>
        <p:grpSp>
          <p:nvGrpSpPr>
            <p:cNvPr id="586816" name="Group 64">
              <a:extLst>
                <a:ext uri="{FF2B5EF4-FFF2-40B4-BE49-F238E27FC236}">
                  <a16:creationId xmlns:a16="http://schemas.microsoft.com/office/drawing/2014/main" id="{9D56EE86-49FB-4C89-BB59-B8037A66AFD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840" y="2400"/>
              <a:ext cx="960" cy="592"/>
              <a:chOff x="672" y="1328"/>
              <a:chExt cx="960" cy="592"/>
            </a:xfrm>
          </p:grpSpPr>
          <p:grpSp>
            <p:nvGrpSpPr>
              <p:cNvPr id="586817" name="Group 65">
                <a:extLst>
                  <a:ext uri="{FF2B5EF4-FFF2-40B4-BE49-F238E27FC236}">
                    <a16:creationId xmlns:a16="http://schemas.microsoft.com/office/drawing/2014/main" id="{FB9D6603-6403-43A0-80DF-C76C22697588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672" y="1344"/>
                <a:ext cx="960" cy="576"/>
                <a:chOff x="672" y="1344"/>
                <a:chExt cx="960" cy="576"/>
              </a:xfrm>
            </p:grpSpPr>
            <p:sp>
              <p:nvSpPr>
                <p:cNvPr id="586818" name="Rectangle 66">
                  <a:extLst>
                    <a:ext uri="{FF2B5EF4-FFF2-40B4-BE49-F238E27FC236}">
                      <a16:creationId xmlns:a16="http://schemas.microsoft.com/office/drawing/2014/main" id="{BC77F836-FA66-47F1-BE75-D0E116C8B29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72" y="1344"/>
                  <a:ext cx="960" cy="576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586819" name="Rectangle 67">
                  <a:extLst>
                    <a:ext uri="{FF2B5EF4-FFF2-40B4-BE49-F238E27FC236}">
                      <a16:creationId xmlns:a16="http://schemas.microsoft.com/office/drawing/2014/main" id="{33E6FF32-9BB4-4D7A-82EB-92BB043F1BC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72" y="1728"/>
                  <a:ext cx="240" cy="192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586820" name="Rectangle 68">
                  <a:extLst>
                    <a:ext uri="{FF2B5EF4-FFF2-40B4-BE49-F238E27FC236}">
                      <a16:creationId xmlns:a16="http://schemas.microsoft.com/office/drawing/2014/main" id="{C8C12FDE-1375-47FC-95D9-5287825D5AC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912" y="1728"/>
                  <a:ext cx="240" cy="192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586821" name="Rectangle 69">
                  <a:extLst>
                    <a:ext uri="{FF2B5EF4-FFF2-40B4-BE49-F238E27FC236}">
                      <a16:creationId xmlns:a16="http://schemas.microsoft.com/office/drawing/2014/main" id="{5180DB1E-2414-441F-9F3C-D64A4D039EF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152" y="1728"/>
                  <a:ext cx="240" cy="192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586822" name="Rectangle 70">
                  <a:extLst>
                    <a:ext uri="{FF2B5EF4-FFF2-40B4-BE49-F238E27FC236}">
                      <a16:creationId xmlns:a16="http://schemas.microsoft.com/office/drawing/2014/main" id="{FC3AB9FF-EABC-49A1-97F1-3559C92214E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392" y="1728"/>
                  <a:ext cx="240" cy="192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586823" name="Rectangle 71">
                  <a:extLst>
                    <a:ext uri="{FF2B5EF4-FFF2-40B4-BE49-F238E27FC236}">
                      <a16:creationId xmlns:a16="http://schemas.microsoft.com/office/drawing/2014/main" id="{21BFC005-4161-4D44-B053-D572D6B6B49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72" y="1536"/>
                  <a:ext cx="240" cy="192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586824" name="Rectangle 72">
                  <a:extLst>
                    <a:ext uri="{FF2B5EF4-FFF2-40B4-BE49-F238E27FC236}">
                      <a16:creationId xmlns:a16="http://schemas.microsoft.com/office/drawing/2014/main" id="{19DFD557-2CE5-411D-BD1D-BFD5DB92E3A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912" y="1536"/>
                  <a:ext cx="240" cy="192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586825" name="Rectangle 73">
                  <a:extLst>
                    <a:ext uri="{FF2B5EF4-FFF2-40B4-BE49-F238E27FC236}">
                      <a16:creationId xmlns:a16="http://schemas.microsoft.com/office/drawing/2014/main" id="{CCC7B7FF-4678-431A-A628-F1CC9D3F900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152" y="1536"/>
                  <a:ext cx="240" cy="192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586826" name="Rectangle 74">
                  <a:extLst>
                    <a:ext uri="{FF2B5EF4-FFF2-40B4-BE49-F238E27FC236}">
                      <a16:creationId xmlns:a16="http://schemas.microsoft.com/office/drawing/2014/main" id="{0FE74227-9197-41B4-9733-A5DF0347AAB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392" y="1536"/>
                  <a:ext cx="240" cy="192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</p:grpSp>
          <p:sp>
            <p:nvSpPr>
              <p:cNvPr id="586827" name="Text Box 75">
                <a:extLst>
                  <a:ext uri="{FF2B5EF4-FFF2-40B4-BE49-F238E27FC236}">
                    <a16:creationId xmlns:a16="http://schemas.microsoft.com/office/drawing/2014/main" id="{B801257C-FDE9-4869-ABDF-83F29FD9825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922" y="1328"/>
                <a:ext cx="472" cy="21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algn="ctr" eaLnBrk="1" hangingPunct="1"/>
                <a:r>
                  <a:rPr lang="en-US" altLang="en-US" sz="1600">
                    <a:cs typeface="Times New Roman" panose="02020603050405020304" pitchFamily="18" charset="0"/>
                  </a:rPr>
                  <a:t>Orders</a:t>
                </a:r>
              </a:p>
            </p:txBody>
          </p:sp>
        </p:grpSp>
        <p:sp>
          <p:nvSpPr>
            <p:cNvPr id="586828" name="Line 76">
              <a:extLst>
                <a:ext uri="{FF2B5EF4-FFF2-40B4-BE49-F238E27FC236}">
                  <a16:creationId xmlns:a16="http://schemas.microsoft.com/office/drawing/2014/main" id="{325F42CA-1124-4886-860C-BD04EF8A279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152" y="1872"/>
              <a:ext cx="0" cy="52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586829" name="Line 77">
              <a:extLst>
                <a:ext uri="{FF2B5EF4-FFF2-40B4-BE49-F238E27FC236}">
                  <a16:creationId xmlns:a16="http://schemas.microsoft.com/office/drawing/2014/main" id="{FF138A5C-8A3B-4178-905C-32B98486AC3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632" y="1632"/>
              <a:ext cx="62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586830" name="Line 78">
              <a:extLst>
                <a:ext uri="{FF2B5EF4-FFF2-40B4-BE49-F238E27FC236}">
                  <a16:creationId xmlns:a16="http://schemas.microsoft.com/office/drawing/2014/main" id="{1B369265-C56D-4BFC-9447-AD2CC7596997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632" y="1896"/>
              <a:ext cx="624" cy="52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586831" name="Line 79">
              <a:extLst>
                <a:ext uri="{FF2B5EF4-FFF2-40B4-BE49-F238E27FC236}">
                  <a16:creationId xmlns:a16="http://schemas.microsoft.com/office/drawing/2014/main" id="{3463CC76-095B-48D0-8712-0A580BB7284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736" y="1872"/>
              <a:ext cx="0" cy="52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586832" name="Line 80">
              <a:extLst>
                <a:ext uri="{FF2B5EF4-FFF2-40B4-BE49-F238E27FC236}">
                  <a16:creationId xmlns:a16="http://schemas.microsoft.com/office/drawing/2014/main" id="{100D59B2-6C70-40AD-8971-CB696300F02D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3216" y="1872"/>
              <a:ext cx="624" cy="52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586833" name="Line 81">
              <a:extLst>
                <a:ext uri="{FF2B5EF4-FFF2-40B4-BE49-F238E27FC236}">
                  <a16:creationId xmlns:a16="http://schemas.microsoft.com/office/drawing/2014/main" id="{224359CF-A516-4C42-9CFF-08CAC0DC91E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320" y="1872"/>
              <a:ext cx="0" cy="52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</p:grpSp>
      <p:sp>
        <p:nvSpPr>
          <p:cNvPr id="586834" name="Text Box 82">
            <a:extLst>
              <a:ext uri="{FF2B5EF4-FFF2-40B4-BE49-F238E27FC236}">
                <a16:creationId xmlns:a16="http://schemas.microsoft.com/office/drawing/2014/main" id="{F38EC191-E6F5-4424-9470-4E3623C360F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09801" y="6324600"/>
            <a:ext cx="7769225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spcBef>
                <a:spcPct val="50000"/>
              </a:spcBef>
            </a:pPr>
            <a:r>
              <a:rPr lang="en-US" altLang="en-US" sz="1200">
                <a:cs typeface="Times New Roman" panose="02020603050405020304" pitchFamily="18" charset="0"/>
              </a:rPr>
              <a:t>1) Stephens, R.K. and Plew. R.R., 2001. </a:t>
            </a:r>
            <a:r>
              <a:rPr lang="en-US" altLang="en-US" sz="1200" i="1">
                <a:cs typeface="Times New Roman" panose="02020603050405020304" pitchFamily="18" charset="0"/>
              </a:rPr>
              <a:t>Database Design</a:t>
            </a:r>
            <a:r>
              <a:rPr lang="en-US" altLang="en-US" sz="1200">
                <a:cs typeface="Times New Roman" panose="02020603050405020304" pitchFamily="18" charset="0"/>
              </a:rPr>
              <a:t>. SAMS, Indianapolis , IN. (with slight changes by V.G.D.)</a:t>
            </a:r>
          </a:p>
        </p:txBody>
      </p:sp>
      <p:sp>
        <p:nvSpPr>
          <p:cNvPr id="586835" name="Text Box 83">
            <a:extLst>
              <a:ext uri="{FF2B5EF4-FFF2-40B4-BE49-F238E27FC236}">
                <a16:creationId xmlns:a16="http://schemas.microsoft.com/office/drawing/2014/main" id="{B10C008B-5D43-443E-899C-A2199DC8623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525000" y="2057400"/>
            <a:ext cx="44275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altLang="en-US">
                <a:cs typeface="Times New Roman" panose="02020603050405020304" pitchFamily="18" charset="0"/>
              </a:rPr>
              <a:t>[1]</a:t>
            </a:r>
          </a:p>
        </p:txBody>
      </p:sp>
    </p:spTree>
    <p:extLst>
      <p:ext uri="{BB962C8B-B14F-4D97-AF65-F5344CB8AC3E}">
        <p14:creationId xmlns:p14="http://schemas.microsoft.com/office/powerpoint/2010/main" val="334062539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7302F4-0ED8-48C3-9A9A-6905B06FD6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5083" y="0"/>
            <a:ext cx="5387926" cy="1325563"/>
          </a:xfrm>
        </p:spPr>
        <p:txBody>
          <a:bodyPr>
            <a:normAutofit/>
          </a:bodyPr>
          <a:lstStyle/>
          <a:p>
            <a:r>
              <a:rPr lang="en-GB" b="1" dirty="0"/>
              <a:t>Exercise normalization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6B78FDE-7B98-4FF4-9D8F-8798791D3E90}"/>
              </a:ext>
            </a:extLst>
          </p:cNvPr>
          <p:cNvSpPr txBox="1"/>
          <p:nvPr/>
        </p:nvSpPr>
        <p:spPr>
          <a:xfrm>
            <a:off x="6052457" y="365125"/>
            <a:ext cx="574765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The following table is already in first normal form (1NF). There is only one entry per field. Please convert this table to the third normal form (3NF) 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4581949E-A1DE-498E-A3FC-A3261DCEFBE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50388132"/>
              </p:ext>
            </p:extLst>
          </p:nvPr>
        </p:nvGraphicFramePr>
        <p:xfrm>
          <a:off x="562457" y="2994963"/>
          <a:ext cx="10980000" cy="2194560"/>
        </p:xfrm>
        <a:graphic>
          <a:graphicData uri="http://schemas.openxmlformats.org/drawingml/2006/table">
            <a:tbl>
              <a:tblPr>
                <a:tableStyleId>{ED083AE6-46FA-4A59-8FB0-9F97EB10719F}</a:tableStyleId>
              </a:tblPr>
              <a:tblGrid>
                <a:gridCol w="1220000">
                  <a:extLst>
                    <a:ext uri="{9D8B030D-6E8A-4147-A177-3AD203B41FA5}">
                      <a16:colId xmlns:a16="http://schemas.microsoft.com/office/drawing/2014/main" val="3961129456"/>
                    </a:ext>
                  </a:extLst>
                </a:gridCol>
                <a:gridCol w="1220000">
                  <a:extLst>
                    <a:ext uri="{9D8B030D-6E8A-4147-A177-3AD203B41FA5}">
                      <a16:colId xmlns:a16="http://schemas.microsoft.com/office/drawing/2014/main" val="3965146498"/>
                    </a:ext>
                  </a:extLst>
                </a:gridCol>
                <a:gridCol w="1220000">
                  <a:extLst>
                    <a:ext uri="{9D8B030D-6E8A-4147-A177-3AD203B41FA5}">
                      <a16:colId xmlns:a16="http://schemas.microsoft.com/office/drawing/2014/main" val="1124264231"/>
                    </a:ext>
                  </a:extLst>
                </a:gridCol>
                <a:gridCol w="1220000">
                  <a:extLst>
                    <a:ext uri="{9D8B030D-6E8A-4147-A177-3AD203B41FA5}">
                      <a16:colId xmlns:a16="http://schemas.microsoft.com/office/drawing/2014/main" val="1896945080"/>
                    </a:ext>
                  </a:extLst>
                </a:gridCol>
                <a:gridCol w="1220000">
                  <a:extLst>
                    <a:ext uri="{9D8B030D-6E8A-4147-A177-3AD203B41FA5}">
                      <a16:colId xmlns:a16="http://schemas.microsoft.com/office/drawing/2014/main" val="2788774147"/>
                    </a:ext>
                  </a:extLst>
                </a:gridCol>
                <a:gridCol w="1220000">
                  <a:extLst>
                    <a:ext uri="{9D8B030D-6E8A-4147-A177-3AD203B41FA5}">
                      <a16:colId xmlns:a16="http://schemas.microsoft.com/office/drawing/2014/main" val="2108121786"/>
                    </a:ext>
                  </a:extLst>
                </a:gridCol>
                <a:gridCol w="909851">
                  <a:extLst>
                    <a:ext uri="{9D8B030D-6E8A-4147-A177-3AD203B41FA5}">
                      <a16:colId xmlns:a16="http://schemas.microsoft.com/office/drawing/2014/main" val="710695408"/>
                    </a:ext>
                  </a:extLst>
                </a:gridCol>
                <a:gridCol w="1167618">
                  <a:extLst>
                    <a:ext uri="{9D8B030D-6E8A-4147-A177-3AD203B41FA5}">
                      <a16:colId xmlns:a16="http://schemas.microsoft.com/office/drawing/2014/main" val="3379529385"/>
                    </a:ext>
                  </a:extLst>
                </a:gridCol>
                <a:gridCol w="1582531">
                  <a:extLst>
                    <a:ext uri="{9D8B030D-6E8A-4147-A177-3AD203B41FA5}">
                      <a16:colId xmlns:a16="http://schemas.microsoft.com/office/drawing/2014/main" val="2260233837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just"/>
                      <a:r>
                        <a:rPr lang="en-GB">
                          <a:effectLst/>
                        </a:rPr>
                        <a:t>UnitID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GB">
                          <a:effectLst/>
                        </a:rPr>
                        <a:t>StudentID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GB">
                          <a:effectLst/>
                        </a:rPr>
                        <a:t>Date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GB">
                          <a:effectLst/>
                        </a:rPr>
                        <a:t>TutorID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GB">
                          <a:effectLst/>
                        </a:rPr>
                        <a:t>Topic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GB">
                          <a:effectLst/>
                        </a:rPr>
                        <a:t>Room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GB">
                          <a:effectLst/>
                        </a:rPr>
                        <a:t>Grade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GB">
                          <a:effectLst/>
                        </a:rPr>
                        <a:t>Book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GB" dirty="0" err="1">
                          <a:effectLst/>
                        </a:rPr>
                        <a:t>TutEmail</a:t>
                      </a:r>
                      <a:endParaRPr lang="en-GB" dirty="0">
                        <a:effectLst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21076209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/>
                      <a:r>
                        <a:rPr lang="en-GB">
                          <a:effectLst/>
                        </a:rPr>
                        <a:t>U1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GB">
                          <a:effectLst/>
                        </a:rPr>
                        <a:t>St1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GB">
                          <a:effectLst/>
                        </a:rPr>
                        <a:t>23.02.03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GB">
                          <a:effectLst/>
                        </a:rPr>
                        <a:t>Tut1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GB">
                          <a:effectLst/>
                        </a:rPr>
                        <a:t>GMT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GB">
                          <a:effectLst/>
                        </a:rPr>
                        <a:t>629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GB">
                          <a:effectLst/>
                        </a:rPr>
                        <a:t>4.7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GB">
                          <a:effectLst/>
                        </a:rPr>
                        <a:t>Deumlich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GB">
                          <a:effectLst/>
                        </a:rPr>
                        <a:t>tut1@fhbb.ch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35253859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/>
                      <a:r>
                        <a:rPr lang="en-GB">
                          <a:effectLst/>
                        </a:rPr>
                        <a:t>U2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GB" dirty="0">
                          <a:effectLst/>
                        </a:rPr>
                        <a:t>St1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GB">
                          <a:effectLst/>
                        </a:rPr>
                        <a:t>18.11.02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GB">
                          <a:effectLst/>
                        </a:rPr>
                        <a:t>Tut3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GB">
                          <a:effectLst/>
                        </a:rPr>
                        <a:t>GIn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GB">
                          <a:effectLst/>
                        </a:rPr>
                        <a:t>631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GB">
                          <a:effectLst/>
                        </a:rPr>
                        <a:t>5.1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GB">
                          <a:effectLst/>
                        </a:rPr>
                        <a:t>Zehnder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GB">
                          <a:effectLst/>
                        </a:rPr>
                        <a:t>tut3@fhbb.ch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5620908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/>
                      <a:r>
                        <a:rPr lang="en-GB">
                          <a:effectLst/>
                        </a:rPr>
                        <a:t>U1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GB">
                          <a:effectLst/>
                        </a:rPr>
                        <a:t>St4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GB">
                          <a:effectLst/>
                        </a:rPr>
                        <a:t>23.02.03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GB" dirty="0">
                          <a:effectLst/>
                        </a:rPr>
                        <a:t>Tut1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GB">
                          <a:effectLst/>
                        </a:rPr>
                        <a:t>GMT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GB">
                          <a:effectLst/>
                        </a:rPr>
                        <a:t>629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GB">
                          <a:effectLst/>
                        </a:rPr>
                        <a:t>4.3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GB">
                          <a:effectLst/>
                        </a:rPr>
                        <a:t>Deumlich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GB">
                          <a:effectLst/>
                        </a:rPr>
                        <a:t>tut1@fhbb.ch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859301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/>
                      <a:r>
                        <a:rPr lang="en-GB">
                          <a:effectLst/>
                        </a:rPr>
                        <a:t>U5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GB">
                          <a:effectLst/>
                        </a:rPr>
                        <a:t>St2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GB">
                          <a:effectLst/>
                        </a:rPr>
                        <a:t>05.05.03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GB">
                          <a:effectLst/>
                        </a:rPr>
                        <a:t>Tut3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GB">
                          <a:effectLst/>
                        </a:rPr>
                        <a:t>PhF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GB">
                          <a:effectLst/>
                        </a:rPr>
                        <a:t>632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GB">
                          <a:effectLst/>
                        </a:rPr>
                        <a:t>4.9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GB">
                          <a:effectLst/>
                        </a:rPr>
                        <a:t>Dümmlers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GB">
                          <a:effectLst/>
                        </a:rPr>
                        <a:t>tut3@fhbb.ch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75603484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/>
                      <a:r>
                        <a:rPr lang="en-GB" dirty="0">
                          <a:effectLst/>
                        </a:rPr>
                        <a:t>U4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GB">
                          <a:effectLst/>
                        </a:rPr>
                        <a:t>St2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GB">
                          <a:effectLst/>
                        </a:rPr>
                        <a:t>04.07.03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GB">
                          <a:effectLst/>
                        </a:rPr>
                        <a:t>Tut5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GB">
                          <a:effectLst/>
                        </a:rPr>
                        <a:t>AVQ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GB">
                          <a:effectLst/>
                        </a:rPr>
                        <a:t>621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GB">
                          <a:effectLst/>
                        </a:rPr>
                        <a:t>5.0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GB">
                          <a:effectLst/>
                        </a:rPr>
                        <a:t>SwissTopo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GB" dirty="0">
                          <a:effectLst/>
                        </a:rPr>
                        <a:t>tut5@fhbb.ch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59780494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533794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>
            <a:extLst>
              <a:ext uri="{FF2B5EF4-FFF2-40B4-BE49-F238E27FC236}">
                <a16:creationId xmlns:a16="http://schemas.microsoft.com/office/drawing/2014/main" id="{511C2518-A8BF-46AD-8DDD-97999547C84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Three Types of Relationship</a:t>
            </a:r>
          </a:p>
        </p:txBody>
      </p:sp>
      <p:sp>
        <p:nvSpPr>
          <p:cNvPr id="11267" name="Rectangle 3">
            <a:extLst>
              <a:ext uri="{FF2B5EF4-FFF2-40B4-BE49-F238E27FC236}">
                <a16:creationId xmlns:a16="http://schemas.microsoft.com/office/drawing/2014/main" id="{5F8764A2-1C88-4C8E-AA73-71DA921E637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There are three types of table relationship:</a:t>
            </a:r>
          </a:p>
          <a:p>
            <a:pPr lvl="1"/>
            <a:r>
              <a:rPr lang="en-US" altLang="en-US"/>
              <a:t>One to one or denoted as </a:t>
            </a:r>
            <a:r>
              <a:rPr lang="en-US" altLang="en-US" b="1"/>
              <a:t>1:1</a:t>
            </a:r>
            <a:endParaRPr lang="en-US" altLang="en-US"/>
          </a:p>
          <a:p>
            <a:pPr lvl="1"/>
            <a:r>
              <a:rPr lang="en-US" altLang="en-US"/>
              <a:t>One to many or denoted as </a:t>
            </a:r>
            <a:r>
              <a:rPr lang="en-US" altLang="en-US" b="1"/>
              <a:t>1:M</a:t>
            </a:r>
            <a:endParaRPr lang="en-US" altLang="en-US"/>
          </a:p>
          <a:p>
            <a:pPr lvl="1"/>
            <a:r>
              <a:rPr lang="en-US" altLang="en-US"/>
              <a:t>Many to Many or denoted as </a:t>
            </a:r>
            <a:r>
              <a:rPr lang="en-US" altLang="en-US" b="1"/>
              <a:t>M:N</a:t>
            </a:r>
            <a:endParaRPr lang="en-US" altLang="en-US"/>
          </a:p>
        </p:txBody>
      </p:sp>
      <p:sp>
        <p:nvSpPr>
          <p:cNvPr id="11268" name="Slide Number Placeholder 4">
            <a:extLst>
              <a:ext uri="{FF2B5EF4-FFF2-40B4-BE49-F238E27FC236}">
                <a16:creationId xmlns:a16="http://schemas.microsoft.com/office/drawing/2014/main" id="{4D78AEE1-7B9D-4355-B121-3252D2FCC28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600">
                <a:solidFill>
                  <a:srgbClr val="22222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rgbClr val="22222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rgbClr val="222222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200">
                <a:solidFill>
                  <a:srgbClr val="22222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943B1796-6629-4057-A96B-DECD7B8656F0}" type="slidenum">
              <a:rPr lang="en-US" altLang="en-US" sz="2000"/>
              <a:pPr>
                <a:spcBef>
                  <a:spcPct val="0"/>
                </a:spcBef>
                <a:buFontTx/>
                <a:buNone/>
              </a:pPr>
              <a:t>4</a:t>
            </a:fld>
            <a:endParaRPr lang="en-US" altLang="en-US" sz="2000"/>
          </a:p>
        </p:txBody>
      </p:sp>
    </p:spTree>
    <p:extLst>
      <p:ext uri="{BB962C8B-B14F-4D97-AF65-F5344CB8AC3E}">
        <p14:creationId xmlns:p14="http://schemas.microsoft.com/office/powerpoint/2010/main" val="28240676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>
            <a:extLst>
              <a:ext uri="{FF2B5EF4-FFF2-40B4-BE49-F238E27FC236}">
                <a16:creationId xmlns:a16="http://schemas.microsoft.com/office/drawing/2014/main" id="{60DC7695-83FD-4B7C-BE38-18293292967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Notation example</a:t>
            </a:r>
          </a:p>
        </p:txBody>
      </p:sp>
      <p:sp>
        <p:nvSpPr>
          <p:cNvPr id="35843" name="Rectangle 3">
            <a:extLst>
              <a:ext uri="{FF2B5EF4-FFF2-40B4-BE49-F238E27FC236}">
                <a16:creationId xmlns:a16="http://schemas.microsoft.com/office/drawing/2014/main" id="{3CBDCB50-BB1D-4D01-B2FF-0C8563D3C79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endParaRPr lang="en-US" altLang="en-US" sz="2000"/>
          </a:p>
          <a:p>
            <a:endParaRPr lang="en-US" altLang="en-US" sz="2000"/>
          </a:p>
          <a:p>
            <a:endParaRPr lang="en-US" altLang="en-US" sz="2000"/>
          </a:p>
          <a:p>
            <a:endParaRPr lang="en-US" altLang="en-US" sz="2000"/>
          </a:p>
          <a:p>
            <a:endParaRPr lang="en-US" altLang="en-US" sz="2000"/>
          </a:p>
          <a:p>
            <a:endParaRPr lang="en-US" altLang="en-US" sz="2000"/>
          </a:p>
          <a:p>
            <a:endParaRPr lang="en-US" altLang="en-US" sz="2000"/>
          </a:p>
          <a:p>
            <a:endParaRPr lang="en-US" altLang="en-US" sz="2000"/>
          </a:p>
          <a:p>
            <a:endParaRPr lang="en-US" altLang="en-US" sz="2000"/>
          </a:p>
          <a:p>
            <a:endParaRPr lang="en-US" altLang="en-US" sz="2000"/>
          </a:p>
          <a:p>
            <a:endParaRPr lang="en-US" altLang="en-US" sz="2000"/>
          </a:p>
          <a:p>
            <a:r>
              <a:rPr lang="en-US" altLang="en-US" sz="2000"/>
              <a:t>One Rep could have one or more customer (one to many) using</a:t>
            </a:r>
          </a:p>
          <a:p>
            <a:pPr>
              <a:buFontTx/>
              <a:buNone/>
            </a:pPr>
            <a:r>
              <a:rPr lang="en-US" altLang="en-US" sz="2000"/>
              <a:t>Primary and foreign key to create the relationship.</a:t>
            </a:r>
          </a:p>
        </p:txBody>
      </p:sp>
      <p:sp>
        <p:nvSpPr>
          <p:cNvPr id="35844" name="Slide Number Placeholder 4">
            <a:extLst>
              <a:ext uri="{FF2B5EF4-FFF2-40B4-BE49-F238E27FC236}">
                <a16:creationId xmlns:a16="http://schemas.microsoft.com/office/drawing/2014/main" id="{CF29D4B9-215B-4A60-977D-CABFA7679A6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600">
                <a:solidFill>
                  <a:srgbClr val="22222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rgbClr val="22222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rgbClr val="222222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200">
                <a:solidFill>
                  <a:srgbClr val="22222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46B8239C-DAE0-495B-9F7F-DF68F895F94F}" type="slidenum">
              <a:rPr lang="en-US" altLang="en-US" sz="2000"/>
              <a:pPr>
                <a:spcBef>
                  <a:spcPct val="0"/>
                </a:spcBef>
                <a:buFontTx/>
                <a:buNone/>
              </a:pPr>
              <a:t>5</a:t>
            </a:fld>
            <a:endParaRPr lang="en-US" altLang="en-US" sz="2000"/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4A6400B1-CC48-44B4-BF29-21940FAFACB3}"/>
              </a:ext>
            </a:extLst>
          </p:cNvPr>
          <p:cNvGraphicFramePr>
            <a:graphicFrameLocks noGrp="1"/>
          </p:cNvGraphicFramePr>
          <p:nvPr/>
        </p:nvGraphicFramePr>
        <p:xfrm>
          <a:off x="2133600" y="1981200"/>
          <a:ext cx="2590800" cy="3205394"/>
        </p:xfrm>
        <a:graphic>
          <a:graphicData uri="http://schemas.openxmlformats.org/drawingml/2006/table">
            <a:tbl>
              <a:tblPr firstRow="1" bandRow="1">
                <a:tableStyleId>{ED083AE6-46FA-4A59-8FB0-9F97EB10719F}</a:tableStyleId>
              </a:tblPr>
              <a:tblGrid>
                <a:gridCol w="2590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70772">
                <a:tc>
                  <a:txBody>
                    <a:bodyPr/>
                    <a:lstStyle/>
                    <a:p>
                      <a:r>
                        <a:rPr lang="en-US" sz="1800" dirty="0"/>
                        <a:t>Customer</a:t>
                      </a:r>
                    </a:p>
                  </a:txBody>
                  <a:tcPr marT="45711" marB="45711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34391">
                <a:tc>
                  <a:txBody>
                    <a:bodyPr/>
                    <a:lstStyle/>
                    <a:p>
                      <a:r>
                        <a:rPr lang="en-US" sz="1800" dirty="0" err="1"/>
                        <a:t>Customernum</a:t>
                      </a:r>
                      <a:r>
                        <a:rPr lang="en-US" sz="1800" dirty="0"/>
                        <a:t> (PK)</a:t>
                      </a:r>
                    </a:p>
                    <a:p>
                      <a:r>
                        <a:rPr lang="en-US" sz="1800" dirty="0" err="1"/>
                        <a:t>Customername</a:t>
                      </a:r>
                      <a:endParaRPr lang="en-US" sz="1800" dirty="0"/>
                    </a:p>
                    <a:p>
                      <a:r>
                        <a:rPr lang="en-US" sz="1800" dirty="0"/>
                        <a:t>Street</a:t>
                      </a:r>
                    </a:p>
                    <a:p>
                      <a:r>
                        <a:rPr lang="en-US" sz="1800" dirty="0"/>
                        <a:t>City</a:t>
                      </a:r>
                    </a:p>
                    <a:p>
                      <a:r>
                        <a:rPr lang="en-US" sz="1800" dirty="0"/>
                        <a:t>State</a:t>
                      </a:r>
                    </a:p>
                    <a:p>
                      <a:r>
                        <a:rPr lang="en-US" sz="1800" dirty="0"/>
                        <a:t>Zip</a:t>
                      </a:r>
                    </a:p>
                    <a:p>
                      <a:r>
                        <a:rPr lang="en-US" sz="1800" dirty="0"/>
                        <a:t>Balance</a:t>
                      </a:r>
                    </a:p>
                    <a:p>
                      <a:r>
                        <a:rPr lang="en-US" sz="1800" dirty="0" err="1"/>
                        <a:t>CreditLimit</a:t>
                      </a:r>
                      <a:endParaRPr lang="en-US" sz="1800" dirty="0"/>
                    </a:p>
                    <a:p>
                      <a:r>
                        <a:rPr lang="en-US" sz="1800" dirty="0" err="1"/>
                        <a:t>Repnum</a:t>
                      </a:r>
                      <a:r>
                        <a:rPr lang="en-US" sz="1800" dirty="0"/>
                        <a:t> (FK)</a:t>
                      </a:r>
                    </a:p>
                    <a:p>
                      <a:endParaRPr lang="en-US" sz="1800" dirty="0"/>
                    </a:p>
                  </a:txBody>
                  <a:tcPr marT="45711" marB="45711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EB1601B0-0B7A-47C9-BD6A-33866BA0E8B0}"/>
              </a:ext>
            </a:extLst>
          </p:cNvPr>
          <p:cNvGraphicFramePr>
            <a:graphicFrameLocks noGrp="1"/>
          </p:cNvGraphicFramePr>
          <p:nvPr/>
        </p:nvGraphicFramePr>
        <p:xfrm>
          <a:off x="7086600" y="1905000"/>
          <a:ext cx="2590800" cy="3205394"/>
        </p:xfrm>
        <a:graphic>
          <a:graphicData uri="http://schemas.openxmlformats.org/drawingml/2006/table">
            <a:tbl>
              <a:tblPr firstRow="1" bandRow="1">
                <a:tableStyleId>{ED083AE6-46FA-4A59-8FB0-9F97EB10719F}</a:tableStyleId>
              </a:tblPr>
              <a:tblGrid>
                <a:gridCol w="2590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70772">
                <a:tc>
                  <a:txBody>
                    <a:bodyPr/>
                    <a:lstStyle/>
                    <a:p>
                      <a:r>
                        <a:rPr lang="en-US" sz="1800" dirty="0"/>
                        <a:t>Rep</a:t>
                      </a:r>
                    </a:p>
                  </a:txBody>
                  <a:tcPr marT="45711" marB="45711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34391">
                <a:tc>
                  <a:txBody>
                    <a:bodyPr/>
                    <a:lstStyle/>
                    <a:p>
                      <a:r>
                        <a:rPr lang="en-US" sz="1800" dirty="0" err="1"/>
                        <a:t>Repnum</a:t>
                      </a:r>
                      <a:r>
                        <a:rPr lang="en-US" sz="1800" dirty="0"/>
                        <a:t> (PK)</a:t>
                      </a:r>
                    </a:p>
                    <a:p>
                      <a:r>
                        <a:rPr lang="en-US" sz="1800" dirty="0" err="1"/>
                        <a:t>Lastname</a:t>
                      </a:r>
                      <a:endParaRPr lang="en-US" sz="1800" dirty="0"/>
                    </a:p>
                    <a:p>
                      <a:r>
                        <a:rPr lang="en-US" sz="1800" dirty="0" err="1"/>
                        <a:t>Firstname</a:t>
                      </a:r>
                      <a:endParaRPr lang="en-US" sz="1800" dirty="0"/>
                    </a:p>
                    <a:p>
                      <a:r>
                        <a:rPr lang="en-US" sz="1800" dirty="0"/>
                        <a:t>Street</a:t>
                      </a:r>
                    </a:p>
                    <a:p>
                      <a:r>
                        <a:rPr lang="en-US" sz="1800" dirty="0"/>
                        <a:t>City</a:t>
                      </a:r>
                    </a:p>
                    <a:p>
                      <a:r>
                        <a:rPr lang="en-US" sz="1800" dirty="0"/>
                        <a:t>State</a:t>
                      </a:r>
                    </a:p>
                    <a:p>
                      <a:r>
                        <a:rPr lang="en-US" sz="1800" dirty="0"/>
                        <a:t>Zip</a:t>
                      </a:r>
                    </a:p>
                    <a:p>
                      <a:r>
                        <a:rPr lang="en-US" sz="1800" dirty="0"/>
                        <a:t>Commission</a:t>
                      </a:r>
                    </a:p>
                    <a:p>
                      <a:r>
                        <a:rPr lang="en-US" sz="1800" dirty="0"/>
                        <a:t>Rate</a:t>
                      </a:r>
                    </a:p>
                    <a:p>
                      <a:endParaRPr lang="en-US" sz="1800" dirty="0"/>
                    </a:p>
                  </a:txBody>
                  <a:tcPr marT="45711" marB="45711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cxnSp>
        <p:nvCxnSpPr>
          <p:cNvPr id="35861" name="Elbow Connector 10">
            <a:extLst>
              <a:ext uri="{FF2B5EF4-FFF2-40B4-BE49-F238E27FC236}">
                <a16:creationId xmlns:a16="http://schemas.microsoft.com/office/drawing/2014/main" id="{F928CAE9-6AAE-449E-BC6E-EAADE38F9A21}"/>
              </a:ext>
            </a:extLst>
          </p:cNvPr>
          <p:cNvCxnSpPr>
            <a:cxnSpLocks noChangeShapeType="1"/>
          </p:cNvCxnSpPr>
          <p:nvPr/>
        </p:nvCxnSpPr>
        <p:spPr bwMode="auto">
          <a:xfrm rot="10800000" flipV="1">
            <a:off x="4648200" y="2438400"/>
            <a:ext cx="2438400" cy="2286000"/>
          </a:xfrm>
          <a:prstGeom prst="bentConnector3">
            <a:avLst>
              <a:gd name="adj1" fmla="val 50000"/>
            </a:avLst>
          </a:prstGeom>
          <a:noFill/>
          <a:ln w="25400" algn="ctr">
            <a:solidFill>
              <a:schemeClr val="tx1"/>
            </a:solidFill>
            <a:round/>
            <a:headEnd type="arrow" w="med" len="med"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5862" name="TextBox 11">
            <a:extLst>
              <a:ext uri="{FF2B5EF4-FFF2-40B4-BE49-F238E27FC236}">
                <a16:creationId xmlns:a16="http://schemas.microsoft.com/office/drawing/2014/main" id="{6A5573A3-5384-4497-816A-0C37B89960F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29400" y="1981200"/>
            <a:ext cx="31273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600">
                <a:solidFill>
                  <a:srgbClr val="22222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rgbClr val="22222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rgbClr val="222222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200">
                <a:solidFill>
                  <a:srgbClr val="22222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>
                <a:latin typeface="Times New Roman" panose="02020603050405020304" pitchFamily="18" charset="0"/>
              </a:rPr>
              <a:t>1</a:t>
            </a:r>
          </a:p>
        </p:txBody>
      </p:sp>
      <p:sp>
        <p:nvSpPr>
          <p:cNvPr id="35863" name="TextBox 12">
            <a:extLst>
              <a:ext uri="{FF2B5EF4-FFF2-40B4-BE49-F238E27FC236}">
                <a16:creationId xmlns:a16="http://schemas.microsoft.com/office/drawing/2014/main" id="{73B6C04F-D25E-4104-99D3-20DA39DFA08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76800" y="4267200"/>
            <a:ext cx="4127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600">
                <a:solidFill>
                  <a:srgbClr val="22222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rgbClr val="22222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rgbClr val="222222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200">
                <a:solidFill>
                  <a:srgbClr val="22222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>
                <a:latin typeface="Times New Roman" panose="02020603050405020304" pitchFamily="18" charset="0"/>
              </a:rPr>
              <a:t>M</a:t>
            </a:r>
          </a:p>
        </p:txBody>
      </p:sp>
    </p:spTree>
    <p:extLst>
      <p:ext uri="{BB962C8B-B14F-4D97-AF65-F5344CB8AC3E}">
        <p14:creationId xmlns:p14="http://schemas.microsoft.com/office/powerpoint/2010/main" val="25737973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2354" name="Rectangle 2">
            <a:extLst>
              <a:ext uri="{FF2B5EF4-FFF2-40B4-BE49-F238E27FC236}">
                <a16:creationId xmlns:a16="http://schemas.microsoft.com/office/drawing/2014/main" id="{FA92F53B-6AF1-46A2-B866-57AF019D8E4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Dependencies</a:t>
            </a:r>
          </a:p>
        </p:txBody>
      </p:sp>
      <p:sp>
        <p:nvSpPr>
          <p:cNvPr id="612355" name="Rectangle 3">
            <a:extLst>
              <a:ext uri="{FF2B5EF4-FFF2-40B4-BE49-F238E27FC236}">
                <a16:creationId xmlns:a16="http://schemas.microsoft.com/office/drawing/2014/main" id="{AC05B292-99DB-4F08-A1B2-063257EC003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79473" y="1587304"/>
            <a:ext cx="7924800" cy="4114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i="1" dirty="0"/>
              <a:t>Functional dependency</a:t>
            </a:r>
            <a:r>
              <a:rPr lang="en-US" altLang="en-US" dirty="0"/>
              <a:t>: The value of one attribute depends entirely on the value of another.</a:t>
            </a:r>
          </a:p>
          <a:p>
            <a:pPr>
              <a:lnSpc>
                <a:spcPct val="90000"/>
              </a:lnSpc>
            </a:pPr>
            <a:r>
              <a:rPr lang="en-US" altLang="en-US" i="1" dirty="0"/>
              <a:t>Partial dependency</a:t>
            </a:r>
            <a:r>
              <a:rPr lang="en-US" altLang="en-US" dirty="0"/>
              <a:t>: An attribute depends on only part of the primary key. (The primary key must be a composite key.)</a:t>
            </a:r>
          </a:p>
          <a:p>
            <a:pPr>
              <a:lnSpc>
                <a:spcPct val="90000"/>
              </a:lnSpc>
            </a:pPr>
            <a:r>
              <a:rPr lang="en-US" altLang="en-US" i="1" dirty="0"/>
              <a:t>Transitive dependency</a:t>
            </a:r>
            <a:r>
              <a:rPr lang="en-US" altLang="en-US" dirty="0"/>
              <a:t>: An attribute depends on an attribute other than the primary key.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02E19D4-8BFC-4B0F-B62F-291FB8F95509}"/>
              </a:ext>
            </a:extLst>
          </p:cNvPr>
          <p:cNvSpPr txBox="1"/>
          <p:nvPr/>
        </p:nvSpPr>
        <p:spPr>
          <a:xfrm>
            <a:off x="661182" y="5064369"/>
            <a:ext cx="68650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/>
              <a:t>Relational algebra from set theory</a:t>
            </a:r>
          </a:p>
        </p:txBody>
      </p:sp>
    </p:spTree>
    <p:extLst>
      <p:ext uri="{BB962C8B-B14F-4D97-AF65-F5344CB8AC3E}">
        <p14:creationId xmlns:p14="http://schemas.microsoft.com/office/powerpoint/2010/main" val="33446369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>
            <a:extLst>
              <a:ext uri="{FF2B5EF4-FFF2-40B4-BE49-F238E27FC236}">
                <a16:creationId xmlns:a16="http://schemas.microsoft.com/office/drawing/2014/main" id="{F697C3B5-838C-4502-A0B5-CD917AB633C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Referential Integrity</a:t>
            </a:r>
          </a:p>
        </p:txBody>
      </p:sp>
      <p:sp>
        <p:nvSpPr>
          <p:cNvPr id="41987" name="Rectangle 3">
            <a:extLst>
              <a:ext uri="{FF2B5EF4-FFF2-40B4-BE49-F238E27FC236}">
                <a16:creationId xmlns:a16="http://schemas.microsoft.com/office/drawing/2014/main" id="{1B659889-B3B0-459E-9BB4-1AF1A721167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b="1"/>
              <a:t>Referential Integrity </a:t>
            </a:r>
            <a:r>
              <a:rPr lang="en-US" altLang="en-US"/>
              <a:t>means that the </a:t>
            </a:r>
            <a:r>
              <a:rPr lang="en-US" altLang="en-US" b="1"/>
              <a:t>Foreign key </a:t>
            </a:r>
            <a:r>
              <a:rPr lang="en-US" altLang="en-US"/>
              <a:t>must match in terms of actual values and data types with the related </a:t>
            </a:r>
            <a:r>
              <a:rPr lang="en-US" altLang="en-US" b="1"/>
              <a:t>Primary Key.</a:t>
            </a:r>
            <a:endParaRPr lang="en-US" altLang="en-US"/>
          </a:p>
        </p:txBody>
      </p:sp>
      <p:sp>
        <p:nvSpPr>
          <p:cNvPr id="41988" name="Slide Number Placeholder 4">
            <a:extLst>
              <a:ext uri="{FF2B5EF4-FFF2-40B4-BE49-F238E27FC236}">
                <a16:creationId xmlns:a16="http://schemas.microsoft.com/office/drawing/2014/main" id="{B45EB6B6-1253-4F01-A439-CF627786BB5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600">
                <a:solidFill>
                  <a:srgbClr val="22222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rgbClr val="22222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rgbClr val="222222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200">
                <a:solidFill>
                  <a:srgbClr val="22222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7C52AF27-7385-44E6-8FCC-673CD9816B2C}" type="slidenum">
              <a:rPr lang="en-US" altLang="en-US" sz="2000"/>
              <a:pPr>
                <a:spcBef>
                  <a:spcPct val="0"/>
                </a:spcBef>
                <a:buFontTx/>
                <a:buNone/>
              </a:pPr>
              <a:t>7</a:t>
            </a:fld>
            <a:endParaRPr lang="en-US" altLang="en-US" sz="2000"/>
          </a:p>
        </p:txBody>
      </p:sp>
    </p:spTree>
    <p:extLst>
      <p:ext uri="{BB962C8B-B14F-4D97-AF65-F5344CB8AC3E}">
        <p14:creationId xmlns:p14="http://schemas.microsoft.com/office/powerpoint/2010/main" val="203173212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>
            <a:extLst>
              <a:ext uri="{FF2B5EF4-FFF2-40B4-BE49-F238E27FC236}">
                <a16:creationId xmlns:a16="http://schemas.microsoft.com/office/drawing/2014/main" id="{61C564A7-2445-47D6-9112-7B3C029F3B2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Examples from Premier Database – Primary Key</a:t>
            </a:r>
          </a:p>
        </p:txBody>
      </p:sp>
      <p:sp>
        <p:nvSpPr>
          <p:cNvPr id="23555" name="Rectangle 3">
            <a:extLst>
              <a:ext uri="{FF2B5EF4-FFF2-40B4-BE49-F238E27FC236}">
                <a16:creationId xmlns:a16="http://schemas.microsoft.com/office/drawing/2014/main" id="{5BBB5C93-1806-4B88-B20A-1E0E0E5C37A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  <a:p>
            <a:endParaRPr lang="en-US" altLang="en-US"/>
          </a:p>
        </p:txBody>
      </p:sp>
      <p:sp>
        <p:nvSpPr>
          <p:cNvPr id="23556" name="Slide Number Placeholder 4">
            <a:extLst>
              <a:ext uri="{FF2B5EF4-FFF2-40B4-BE49-F238E27FC236}">
                <a16:creationId xmlns:a16="http://schemas.microsoft.com/office/drawing/2014/main" id="{D40FB074-5C90-469F-AB1D-C39CC343F52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600">
                <a:solidFill>
                  <a:srgbClr val="22222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rgbClr val="22222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rgbClr val="222222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200">
                <a:solidFill>
                  <a:srgbClr val="22222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BC76CBF3-E8AD-4EEC-8F97-AD9C6F62C895}" type="slidenum">
              <a:rPr lang="en-US" altLang="en-US" sz="2000"/>
              <a:pPr>
                <a:spcBef>
                  <a:spcPct val="0"/>
                </a:spcBef>
                <a:buFontTx/>
                <a:buNone/>
              </a:pPr>
              <a:t>8</a:t>
            </a:fld>
            <a:endParaRPr lang="en-US" altLang="en-US" sz="2000"/>
          </a:p>
        </p:txBody>
      </p:sp>
      <p:pic>
        <p:nvPicPr>
          <p:cNvPr id="23557" name="Picture 2">
            <a:extLst>
              <a:ext uri="{FF2B5EF4-FFF2-40B4-BE49-F238E27FC236}">
                <a16:creationId xmlns:a16="http://schemas.microsoft.com/office/drawing/2014/main" id="{90518716-E83F-46F0-B17F-059D4250DE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1828800"/>
            <a:ext cx="769620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3558" name="Straight Arrow Connector 6">
            <a:extLst>
              <a:ext uri="{FF2B5EF4-FFF2-40B4-BE49-F238E27FC236}">
                <a16:creationId xmlns:a16="http://schemas.microsoft.com/office/drawing/2014/main" id="{723679F9-F0C6-498B-907F-A458F5C47365}"/>
              </a:ext>
            </a:extLst>
          </p:cNvPr>
          <p:cNvCxnSpPr>
            <a:cxnSpLocks noChangeShapeType="1"/>
          </p:cNvCxnSpPr>
          <p:nvPr/>
        </p:nvCxnSpPr>
        <p:spPr bwMode="auto">
          <a:xfrm flipV="1">
            <a:off x="2514600" y="3505200"/>
            <a:ext cx="0" cy="990600"/>
          </a:xfrm>
          <a:prstGeom prst="straightConnector1">
            <a:avLst/>
          </a:prstGeom>
          <a:noFill/>
          <a:ln w="25400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3559" name="TextBox 8">
            <a:extLst>
              <a:ext uri="{FF2B5EF4-FFF2-40B4-BE49-F238E27FC236}">
                <a16:creationId xmlns:a16="http://schemas.microsoft.com/office/drawing/2014/main" id="{A3FD4896-5F46-494F-9C44-D0F87D9546D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62200" y="4572001"/>
            <a:ext cx="4579938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600">
                <a:solidFill>
                  <a:srgbClr val="22222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rgbClr val="22222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rgbClr val="222222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200">
                <a:solidFill>
                  <a:srgbClr val="22222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 b="1">
                <a:latin typeface="Times New Roman" panose="02020603050405020304" pitchFamily="18" charset="0"/>
              </a:rPr>
              <a:t>Repnum</a:t>
            </a:r>
            <a:r>
              <a:rPr lang="en-US" altLang="en-US" sz="2000">
                <a:latin typeface="Times New Roman" panose="02020603050405020304" pitchFamily="18" charset="0"/>
              </a:rPr>
              <a:t> uniquely identifies the </a:t>
            </a:r>
            <a:r>
              <a:rPr lang="en-US" altLang="en-US" sz="2000" i="1">
                <a:latin typeface="Times New Roman" panose="02020603050405020304" pitchFamily="18" charset="0"/>
              </a:rPr>
              <a:t>Rep </a:t>
            </a:r>
            <a:r>
              <a:rPr lang="en-US" altLang="en-US" sz="2000">
                <a:latin typeface="Times New Roman" panose="02020603050405020304" pitchFamily="18" charset="0"/>
              </a:rPr>
              <a:t>table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>
                <a:latin typeface="Times New Roman" panose="02020603050405020304" pitchFamily="18" charset="0"/>
              </a:rPr>
              <a:t>and is the primary key of this table.</a:t>
            </a:r>
          </a:p>
        </p:txBody>
      </p:sp>
    </p:spTree>
    <p:extLst>
      <p:ext uri="{BB962C8B-B14F-4D97-AF65-F5344CB8AC3E}">
        <p14:creationId xmlns:p14="http://schemas.microsoft.com/office/powerpoint/2010/main" val="42687410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>
            <a:extLst>
              <a:ext uri="{FF2B5EF4-FFF2-40B4-BE49-F238E27FC236}">
                <a16:creationId xmlns:a16="http://schemas.microsoft.com/office/drawing/2014/main" id="{0B8FB87B-D696-4983-82E1-F1CB7D8B5AA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Examples from Premier Database – Primary Key</a:t>
            </a:r>
          </a:p>
        </p:txBody>
      </p:sp>
      <p:sp>
        <p:nvSpPr>
          <p:cNvPr id="25603" name="Rectangle 3">
            <a:extLst>
              <a:ext uri="{FF2B5EF4-FFF2-40B4-BE49-F238E27FC236}">
                <a16:creationId xmlns:a16="http://schemas.microsoft.com/office/drawing/2014/main" id="{9FA8B819-A619-4628-A8E1-C587BA16B3C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  <a:p>
            <a:endParaRPr lang="en-US" altLang="en-US"/>
          </a:p>
        </p:txBody>
      </p:sp>
      <p:sp>
        <p:nvSpPr>
          <p:cNvPr id="25604" name="Slide Number Placeholder 4">
            <a:extLst>
              <a:ext uri="{FF2B5EF4-FFF2-40B4-BE49-F238E27FC236}">
                <a16:creationId xmlns:a16="http://schemas.microsoft.com/office/drawing/2014/main" id="{7894A39E-516F-46B1-8F01-34EC6B47502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600">
                <a:solidFill>
                  <a:srgbClr val="22222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rgbClr val="22222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rgbClr val="222222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200">
                <a:solidFill>
                  <a:srgbClr val="22222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A365C106-16BE-473A-B64F-578BBF7EB8AC}" type="slidenum">
              <a:rPr lang="en-US" altLang="en-US" sz="2000"/>
              <a:pPr>
                <a:spcBef>
                  <a:spcPct val="0"/>
                </a:spcBef>
                <a:buFontTx/>
                <a:buNone/>
              </a:pPr>
              <a:t>9</a:t>
            </a:fld>
            <a:endParaRPr lang="en-US" altLang="en-US" sz="2000"/>
          </a:p>
        </p:txBody>
      </p:sp>
      <p:cxnSp>
        <p:nvCxnSpPr>
          <p:cNvPr id="25605" name="Straight Arrow Connector 6">
            <a:extLst>
              <a:ext uri="{FF2B5EF4-FFF2-40B4-BE49-F238E27FC236}">
                <a16:creationId xmlns:a16="http://schemas.microsoft.com/office/drawing/2014/main" id="{8285A1B4-A10C-409F-B670-72B5E7ECEFC3}"/>
              </a:ext>
            </a:extLst>
          </p:cNvPr>
          <p:cNvCxnSpPr>
            <a:cxnSpLocks noChangeShapeType="1"/>
          </p:cNvCxnSpPr>
          <p:nvPr/>
        </p:nvCxnSpPr>
        <p:spPr bwMode="auto">
          <a:xfrm flipV="1">
            <a:off x="2362200" y="5181600"/>
            <a:ext cx="0" cy="762000"/>
          </a:xfrm>
          <a:prstGeom prst="straightConnector1">
            <a:avLst/>
          </a:prstGeom>
          <a:noFill/>
          <a:ln w="25400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5606" name="TextBox 8">
            <a:extLst>
              <a:ext uri="{FF2B5EF4-FFF2-40B4-BE49-F238E27FC236}">
                <a16:creationId xmlns:a16="http://schemas.microsoft.com/office/drawing/2014/main" id="{4F93D6B5-2D3C-4D27-B594-0CB48AFD63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05000" y="5867401"/>
            <a:ext cx="58039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600">
                <a:solidFill>
                  <a:srgbClr val="22222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rgbClr val="22222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rgbClr val="222222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200">
                <a:solidFill>
                  <a:srgbClr val="22222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 b="1">
                <a:latin typeface="Times New Roman" panose="02020603050405020304" pitchFamily="18" charset="0"/>
              </a:rPr>
              <a:t>Customernum</a:t>
            </a:r>
            <a:r>
              <a:rPr lang="en-US" altLang="en-US" sz="2000">
                <a:latin typeface="Times New Roman" panose="02020603050405020304" pitchFamily="18" charset="0"/>
              </a:rPr>
              <a:t> uniquely identifies the </a:t>
            </a:r>
            <a:r>
              <a:rPr lang="en-US" altLang="en-US" sz="2000" i="1">
                <a:latin typeface="Times New Roman" panose="02020603050405020304" pitchFamily="18" charset="0"/>
              </a:rPr>
              <a:t>Customer </a:t>
            </a:r>
            <a:r>
              <a:rPr lang="en-US" altLang="en-US" sz="2000">
                <a:latin typeface="Times New Roman" panose="02020603050405020304" pitchFamily="18" charset="0"/>
              </a:rPr>
              <a:t>table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>
                <a:latin typeface="Times New Roman" panose="02020603050405020304" pitchFamily="18" charset="0"/>
              </a:rPr>
              <a:t>and is the primary key of this table.</a:t>
            </a:r>
          </a:p>
        </p:txBody>
      </p:sp>
      <p:pic>
        <p:nvPicPr>
          <p:cNvPr id="25607" name="Picture 2">
            <a:extLst>
              <a:ext uri="{FF2B5EF4-FFF2-40B4-BE49-F238E27FC236}">
                <a16:creationId xmlns:a16="http://schemas.microsoft.com/office/drawing/2014/main" id="{E91CDFF5-47F4-4324-AEFB-E1CDB38C16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1752600"/>
            <a:ext cx="7010400" cy="327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7605213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2620</TotalTime>
  <Words>1010</Words>
  <Application>Microsoft Office PowerPoint</Application>
  <PresentationFormat>Widescreen</PresentationFormat>
  <Paragraphs>243</Paragraphs>
  <Slides>30</Slides>
  <Notes>8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6" baseType="lpstr">
      <vt:lpstr>Arial</vt:lpstr>
      <vt:lpstr>Calibri</vt:lpstr>
      <vt:lpstr>Calibri Light</vt:lpstr>
      <vt:lpstr>Times New Roman</vt:lpstr>
      <vt:lpstr>Office Theme</vt:lpstr>
      <vt:lpstr>Microsoft Photo Editor 3.0 Photo</vt:lpstr>
      <vt:lpstr>Database, tables and normal forms</vt:lpstr>
      <vt:lpstr>A Database Schema</vt:lpstr>
      <vt:lpstr>A Database with Multiple Tables</vt:lpstr>
      <vt:lpstr>Three Types of Relationship</vt:lpstr>
      <vt:lpstr>Notation example</vt:lpstr>
      <vt:lpstr>Dependencies</vt:lpstr>
      <vt:lpstr>Referential Integrity</vt:lpstr>
      <vt:lpstr>Examples from Premier Database – Primary Key</vt:lpstr>
      <vt:lpstr>Examples from Premier Database – Primary Key</vt:lpstr>
      <vt:lpstr>Examples from Premier Database – Foreign Key</vt:lpstr>
      <vt:lpstr>Primary Key</vt:lpstr>
      <vt:lpstr>Foreign Key</vt:lpstr>
      <vt:lpstr>PowerPoint Presentation</vt:lpstr>
      <vt:lpstr>Figure 14.2  Example relations</vt:lpstr>
      <vt:lpstr>First Normal Form (1NF)</vt:lpstr>
      <vt:lpstr>Normalize into 1NF</vt:lpstr>
      <vt:lpstr>PowerPoint Presentation</vt:lpstr>
      <vt:lpstr>Second normal form</vt:lpstr>
      <vt:lpstr>Second normal form</vt:lpstr>
      <vt:lpstr>Simple example</vt:lpstr>
      <vt:lpstr>PowerPoint Presentation</vt:lpstr>
      <vt:lpstr>PowerPoint Presentation</vt:lpstr>
      <vt:lpstr>PowerPoint Presentation</vt:lpstr>
      <vt:lpstr>Definition of third normal form</vt:lpstr>
      <vt:lpstr>Third normal form (3NF)</vt:lpstr>
      <vt:lpstr>Third normal form (3NF)</vt:lpstr>
      <vt:lpstr>PowerPoint Presentation</vt:lpstr>
      <vt:lpstr>PowerPoint Presentation</vt:lpstr>
      <vt:lpstr>PowerPoint Presentation</vt:lpstr>
      <vt:lpstr>Exercise normalization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Database, tables and normal form</dc:title>
  <dc:creator>Erika Matsak</dc:creator>
  <cp:lastModifiedBy>Erika Matsak</cp:lastModifiedBy>
  <cp:revision>55</cp:revision>
  <dcterms:created xsi:type="dcterms:W3CDTF">2017-09-09T10:17:21Z</dcterms:created>
  <dcterms:modified xsi:type="dcterms:W3CDTF">2017-09-11T05:57:29Z</dcterms:modified>
</cp:coreProperties>
</file>