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8" r:id="rId3"/>
    <p:sldId id="259" r:id="rId4"/>
    <p:sldId id="260" r:id="rId5"/>
    <p:sldId id="261" r:id="rId6"/>
    <p:sldId id="257" r:id="rId7"/>
    <p:sldId id="262" r:id="rId8"/>
    <p:sldId id="263" r:id="rId9"/>
    <p:sldId id="264" r:id="rId10"/>
    <p:sldId id="258" r:id="rId11"/>
    <p:sldId id="265" r:id="rId12"/>
    <p:sldId id="266" r:id="rId13"/>
    <p:sldId id="267"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7" autoAdjust="0"/>
    <p:restoredTop sz="94660"/>
  </p:normalViewPr>
  <p:slideViewPr>
    <p:cSldViewPr snapToGrid="0">
      <p:cViewPr varScale="1">
        <p:scale>
          <a:sx n="66" d="100"/>
          <a:sy n="66" d="100"/>
        </p:scale>
        <p:origin x="66"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3E836-041F-46AE-89C7-A47F354104A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C430C0A-7FFA-4E7A-9C5A-28A1892810A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6EEEC14-A53C-451A-8BA4-0D9C27E6A9BD}"/>
              </a:ext>
            </a:extLst>
          </p:cNvPr>
          <p:cNvSpPr>
            <a:spLocks noGrp="1"/>
          </p:cNvSpPr>
          <p:nvPr>
            <p:ph type="dt" sz="half" idx="10"/>
          </p:nvPr>
        </p:nvSpPr>
        <p:spPr/>
        <p:txBody>
          <a:bodyPr/>
          <a:lstStyle/>
          <a:p>
            <a:fld id="{DA8475DB-6A1C-4C8B-8B05-654002F691A5}" type="datetimeFigureOut">
              <a:rPr lang="en-GB" smtClean="0"/>
              <a:t>17/09/2017</a:t>
            </a:fld>
            <a:endParaRPr lang="en-GB"/>
          </a:p>
        </p:txBody>
      </p:sp>
      <p:sp>
        <p:nvSpPr>
          <p:cNvPr id="5" name="Footer Placeholder 4">
            <a:extLst>
              <a:ext uri="{FF2B5EF4-FFF2-40B4-BE49-F238E27FC236}">
                <a16:creationId xmlns:a16="http://schemas.microsoft.com/office/drawing/2014/main" id="{F3F1E159-0E82-4E30-A6BE-9358E949901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4D87306-7F24-406D-ABBF-107213E89535}"/>
              </a:ext>
            </a:extLst>
          </p:cNvPr>
          <p:cNvSpPr>
            <a:spLocks noGrp="1"/>
          </p:cNvSpPr>
          <p:nvPr>
            <p:ph type="sldNum" sz="quarter" idx="12"/>
          </p:nvPr>
        </p:nvSpPr>
        <p:spPr/>
        <p:txBody>
          <a:bodyPr/>
          <a:lstStyle/>
          <a:p>
            <a:fld id="{E5AE66C4-C621-4C3D-835C-9536376B9D78}" type="slidenum">
              <a:rPr lang="en-GB" smtClean="0"/>
              <a:t>‹#›</a:t>
            </a:fld>
            <a:endParaRPr lang="en-GB"/>
          </a:p>
        </p:txBody>
      </p:sp>
    </p:spTree>
    <p:extLst>
      <p:ext uri="{BB962C8B-B14F-4D97-AF65-F5344CB8AC3E}">
        <p14:creationId xmlns:p14="http://schemas.microsoft.com/office/powerpoint/2010/main" val="9040786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37ED32-1866-4DD2-9EAA-AC5B495B219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53CBD00-D2FE-4FB3-9DB5-D75A5E17D0D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9611F2A-36C8-479B-B5E2-04D5335D7307}"/>
              </a:ext>
            </a:extLst>
          </p:cNvPr>
          <p:cNvSpPr>
            <a:spLocks noGrp="1"/>
          </p:cNvSpPr>
          <p:nvPr>
            <p:ph type="dt" sz="half" idx="10"/>
          </p:nvPr>
        </p:nvSpPr>
        <p:spPr/>
        <p:txBody>
          <a:bodyPr/>
          <a:lstStyle/>
          <a:p>
            <a:fld id="{DA8475DB-6A1C-4C8B-8B05-654002F691A5}" type="datetimeFigureOut">
              <a:rPr lang="en-GB" smtClean="0"/>
              <a:t>17/09/2017</a:t>
            </a:fld>
            <a:endParaRPr lang="en-GB"/>
          </a:p>
        </p:txBody>
      </p:sp>
      <p:sp>
        <p:nvSpPr>
          <p:cNvPr id="5" name="Footer Placeholder 4">
            <a:extLst>
              <a:ext uri="{FF2B5EF4-FFF2-40B4-BE49-F238E27FC236}">
                <a16:creationId xmlns:a16="http://schemas.microsoft.com/office/drawing/2014/main" id="{B8F90B6F-46D6-4382-A49E-6B4E5DA9E32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85D1C4D-C1C4-47CA-AC2B-6276664F8906}"/>
              </a:ext>
            </a:extLst>
          </p:cNvPr>
          <p:cNvSpPr>
            <a:spLocks noGrp="1"/>
          </p:cNvSpPr>
          <p:nvPr>
            <p:ph type="sldNum" sz="quarter" idx="12"/>
          </p:nvPr>
        </p:nvSpPr>
        <p:spPr/>
        <p:txBody>
          <a:bodyPr/>
          <a:lstStyle/>
          <a:p>
            <a:fld id="{E5AE66C4-C621-4C3D-835C-9536376B9D78}" type="slidenum">
              <a:rPr lang="en-GB" smtClean="0"/>
              <a:t>‹#›</a:t>
            </a:fld>
            <a:endParaRPr lang="en-GB"/>
          </a:p>
        </p:txBody>
      </p:sp>
    </p:spTree>
    <p:extLst>
      <p:ext uri="{BB962C8B-B14F-4D97-AF65-F5344CB8AC3E}">
        <p14:creationId xmlns:p14="http://schemas.microsoft.com/office/powerpoint/2010/main" val="37927877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1B0EAEE-25A0-4D30-9A9B-6A4EC895FDB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D2D43D5-DCCC-4669-B135-E0CAB4E57B93}"/>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19A21CF-F8D9-44A2-858A-1CC6432D92FF}"/>
              </a:ext>
            </a:extLst>
          </p:cNvPr>
          <p:cNvSpPr>
            <a:spLocks noGrp="1"/>
          </p:cNvSpPr>
          <p:nvPr>
            <p:ph type="dt" sz="half" idx="10"/>
          </p:nvPr>
        </p:nvSpPr>
        <p:spPr/>
        <p:txBody>
          <a:bodyPr/>
          <a:lstStyle/>
          <a:p>
            <a:fld id="{DA8475DB-6A1C-4C8B-8B05-654002F691A5}" type="datetimeFigureOut">
              <a:rPr lang="en-GB" smtClean="0"/>
              <a:t>17/09/2017</a:t>
            </a:fld>
            <a:endParaRPr lang="en-GB"/>
          </a:p>
        </p:txBody>
      </p:sp>
      <p:sp>
        <p:nvSpPr>
          <p:cNvPr id="5" name="Footer Placeholder 4">
            <a:extLst>
              <a:ext uri="{FF2B5EF4-FFF2-40B4-BE49-F238E27FC236}">
                <a16:creationId xmlns:a16="http://schemas.microsoft.com/office/drawing/2014/main" id="{7945A4CD-A812-4682-9E79-3D65DC7B5FE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26DCAFD-566C-47E3-8CF2-F02C793A2FC5}"/>
              </a:ext>
            </a:extLst>
          </p:cNvPr>
          <p:cNvSpPr>
            <a:spLocks noGrp="1"/>
          </p:cNvSpPr>
          <p:nvPr>
            <p:ph type="sldNum" sz="quarter" idx="12"/>
          </p:nvPr>
        </p:nvSpPr>
        <p:spPr/>
        <p:txBody>
          <a:bodyPr/>
          <a:lstStyle/>
          <a:p>
            <a:fld id="{E5AE66C4-C621-4C3D-835C-9536376B9D78}" type="slidenum">
              <a:rPr lang="en-GB" smtClean="0"/>
              <a:t>‹#›</a:t>
            </a:fld>
            <a:endParaRPr lang="en-GB"/>
          </a:p>
        </p:txBody>
      </p:sp>
    </p:spTree>
    <p:extLst>
      <p:ext uri="{BB962C8B-B14F-4D97-AF65-F5344CB8AC3E}">
        <p14:creationId xmlns:p14="http://schemas.microsoft.com/office/powerpoint/2010/main" val="11831454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1110D9-2759-4481-849F-02300C5360B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8A9B8F4-DC1D-4D87-8F58-5EFB268B8AC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FD17C92-94F4-4C60-BDEA-EE463D97E076}"/>
              </a:ext>
            </a:extLst>
          </p:cNvPr>
          <p:cNvSpPr>
            <a:spLocks noGrp="1"/>
          </p:cNvSpPr>
          <p:nvPr>
            <p:ph type="dt" sz="half" idx="10"/>
          </p:nvPr>
        </p:nvSpPr>
        <p:spPr/>
        <p:txBody>
          <a:bodyPr/>
          <a:lstStyle/>
          <a:p>
            <a:fld id="{DA8475DB-6A1C-4C8B-8B05-654002F691A5}" type="datetimeFigureOut">
              <a:rPr lang="en-GB" smtClean="0"/>
              <a:t>17/09/2017</a:t>
            </a:fld>
            <a:endParaRPr lang="en-GB"/>
          </a:p>
        </p:txBody>
      </p:sp>
      <p:sp>
        <p:nvSpPr>
          <p:cNvPr id="5" name="Footer Placeholder 4">
            <a:extLst>
              <a:ext uri="{FF2B5EF4-FFF2-40B4-BE49-F238E27FC236}">
                <a16:creationId xmlns:a16="http://schemas.microsoft.com/office/drawing/2014/main" id="{57982DE5-6140-4DA8-86FC-65EA40AFD39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50ED032-62AD-43D2-BF22-B1949AB12649}"/>
              </a:ext>
            </a:extLst>
          </p:cNvPr>
          <p:cNvSpPr>
            <a:spLocks noGrp="1"/>
          </p:cNvSpPr>
          <p:nvPr>
            <p:ph type="sldNum" sz="quarter" idx="12"/>
          </p:nvPr>
        </p:nvSpPr>
        <p:spPr/>
        <p:txBody>
          <a:bodyPr/>
          <a:lstStyle/>
          <a:p>
            <a:fld id="{E5AE66C4-C621-4C3D-835C-9536376B9D78}" type="slidenum">
              <a:rPr lang="en-GB" smtClean="0"/>
              <a:t>‹#›</a:t>
            </a:fld>
            <a:endParaRPr lang="en-GB"/>
          </a:p>
        </p:txBody>
      </p:sp>
    </p:spTree>
    <p:extLst>
      <p:ext uri="{BB962C8B-B14F-4D97-AF65-F5344CB8AC3E}">
        <p14:creationId xmlns:p14="http://schemas.microsoft.com/office/powerpoint/2010/main" val="22752132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8650B8-E321-4CCD-A3A9-A5902F26F7A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814AA2D-B9F6-4D38-9E37-CAD6A8072EA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A6F736A5-13B7-4DC9-B165-D639426B3267}"/>
              </a:ext>
            </a:extLst>
          </p:cNvPr>
          <p:cNvSpPr>
            <a:spLocks noGrp="1"/>
          </p:cNvSpPr>
          <p:nvPr>
            <p:ph type="dt" sz="half" idx="10"/>
          </p:nvPr>
        </p:nvSpPr>
        <p:spPr/>
        <p:txBody>
          <a:bodyPr/>
          <a:lstStyle/>
          <a:p>
            <a:fld id="{DA8475DB-6A1C-4C8B-8B05-654002F691A5}" type="datetimeFigureOut">
              <a:rPr lang="en-GB" smtClean="0"/>
              <a:t>17/09/2017</a:t>
            </a:fld>
            <a:endParaRPr lang="en-GB"/>
          </a:p>
        </p:txBody>
      </p:sp>
      <p:sp>
        <p:nvSpPr>
          <p:cNvPr id="5" name="Footer Placeholder 4">
            <a:extLst>
              <a:ext uri="{FF2B5EF4-FFF2-40B4-BE49-F238E27FC236}">
                <a16:creationId xmlns:a16="http://schemas.microsoft.com/office/drawing/2014/main" id="{0767ADE9-1522-4E93-BE4C-C2DCE499CB0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801FB00-F57B-4764-8C19-9BBF71640527}"/>
              </a:ext>
            </a:extLst>
          </p:cNvPr>
          <p:cNvSpPr>
            <a:spLocks noGrp="1"/>
          </p:cNvSpPr>
          <p:nvPr>
            <p:ph type="sldNum" sz="quarter" idx="12"/>
          </p:nvPr>
        </p:nvSpPr>
        <p:spPr/>
        <p:txBody>
          <a:bodyPr/>
          <a:lstStyle/>
          <a:p>
            <a:fld id="{E5AE66C4-C621-4C3D-835C-9536376B9D78}" type="slidenum">
              <a:rPr lang="en-GB" smtClean="0"/>
              <a:t>‹#›</a:t>
            </a:fld>
            <a:endParaRPr lang="en-GB"/>
          </a:p>
        </p:txBody>
      </p:sp>
    </p:spTree>
    <p:extLst>
      <p:ext uri="{BB962C8B-B14F-4D97-AF65-F5344CB8AC3E}">
        <p14:creationId xmlns:p14="http://schemas.microsoft.com/office/powerpoint/2010/main" val="21221989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80DA11-A419-4915-8695-667AA741ABA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E71892A-92E6-407B-9040-60EAD8F12E5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23F9A55-E680-41CB-9E67-84B778B7DDD4}"/>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7C1A4D1-87E6-444A-B5D7-6F8D4F1721AB}"/>
              </a:ext>
            </a:extLst>
          </p:cNvPr>
          <p:cNvSpPr>
            <a:spLocks noGrp="1"/>
          </p:cNvSpPr>
          <p:nvPr>
            <p:ph type="dt" sz="half" idx="10"/>
          </p:nvPr>
        </p:nvSpPr>
        <p:spPr/>
        <p:txBody>
          <a:bodyPr/>
          <a:lstStyle/>
          <a:p>
            <a:fld id="{DA8475DB-6A1C-4C8B-8B05-654002F691A5}" type="datetimeFigureOut">
              <a:rPr lang="en-GB" smtClean="0"/>
              <a:t>17/09/2017</a:t>
            </a:fld>
            <a:endParaRPr lang="en-GB"/>
          </a:p>
        </p:txBody>
      </p:sp>
      <p:sp>
        <p:nvSpPr>
          <p:cNvPr id="6" name="Footer Placeholder 5">
            <a:extLst>
              <a:ext uri="{FF2B5EF4-FFF2-40B4-BE49-F238E27FC236}">
                <a16:creationId xmlns:a16="http://schemas.microsoft.com/office/drawing/2014/main" id="{1C115E33-074D-4C45-8100-AE26915D43C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063F2AB-ADF4-4741-A9AD-FAC6D2B7CC22}"/>
              </a:ext>
            </a:extLst>
          </p:cNvPr>
          <p:cNvSpPr>
            <a:spLocks noGrp="1"/>
          </p:cNvSpPr>
          <p:nvPr>
            <p:ph type="sldNum" sz="quarter" idx="12"/>
          </p:nvPr>
        </p:nvSpPr>
        <p:spPr/>
        <p:txBody>
          <a:bodyPr/>
          <a:lstStyle/>
          <a:p>
            <a:fld id="{E5AE66C4-C621-4C3D-835C-9536376B9D78}" type="slidenum">
              <a:rPr lang="en-GB" smtClean="0"/>
              <a:t>‹#›</a:t>
            </a:fld>
            <a:endParaRPr lang="en-GB"/>
          </a:p>
        </p:txBody>
      </p:sp>
    </p:spTree>
    <p:extLst>
      <p:ext uri="{BB962C8B-B14F-4D97-AF65-F5344CB8AC3E}">
        <p14:creationId xmlns:p14="http://schemas.microsoft.com/office/powerpoint/2010/main" val="2955223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D4A35-06F4-4B85-8881-C2CC986FDE9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E9B8667-0C66-482B-BA7A-ADF69A0A1B1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E051A5A-7C81-4AF1-9BCE-9D4654FE18F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CE62308-F5B8-4E47-8EFE-133CFFA7FEB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25396631-923A-4186-8154-28210DC8E386}"/>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1675793-A638-4B1F-96B7-A59BA0CA5B5B}"/>
              </a:ext>
            </a:extLst>
          </p:cNvPr>
          <p:cNvSpPr>
            <a:spLocks noGrp="1"/>
          </p:cNvSpPr>
          <p:nvPr>
            <p:ph type="dt" sz="half" idx="10"/>
          </p:nvPr>
        </p:nvSpPr>
        <p:spPr/>
        <p:txBody>
          <a:bodyPr/>
          <a:lstStyle/>
          <a:p>
            <a:fld id="{DA8475DB-6A1C-4C8B-8B05-654002F691A5}" type="datetimeFigureOut">
              <a:rPr lang="en-GB" smtClean="0"/>
              <a:t>17/09/2017</a:t>
            </a:fld>
            <a:endParaRPr lang="en-GB"/>
          </a:p>
        </p:txBody>
      </p:sp>
      <p:sp>
        <p:nvSpPr>
          <p:cNvPr id="8" name="Footer Placeholder 7">
            <a:extLst>
              <a:ext uri="{FF2B5EF4-FFF2-40B4-BE49-F238E27FC236}">
                <a16:creationId xmlns:a16="http://schemas.microsoft.com/office/drawing/2014/main" id="{B4EDF9AC-75C1-48A4-A483-2DA9D68ECA5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C9920D2-27A0-4CE8-A0BF-5F6B4841F534}"/>
              </a:ext>
            </a:extLst>
          </p:cNvPr>
          <p:cNvSpPr>
            <a:spLocks noGrp="1"/>
          </p:cNvSpPr>
          <p:nvPr>
            <p:ph type="sldNum" sz="quarter" idx="12"/>
          </p:nvPr>
        </p:nvSpPr>
        <p:spPr/>
        <p:txBody>
          <a:bodyPr/>
          <a:lstStyle/>
          <a:p>
            <a:fld id="{E5AE66C4-C621-4C3D-835C-9536376B9D78}" type="slidenum">
              <a:rPr lang="en-GB" smtClean="0"/>
              <a:t>‹#›</a:t>
            </a:fld>
            <a:endParaRPr lang="en-GB"/>
          </a:p>
        </p:txBody>
      </p:sp>
    </p:spTree>
    <p:extLst>
      <p:ext uri="{BB962C8B-B14F-4D97-AF65-F5344CB8AC3E}">
        <p14:creationId xmlns:p14="http://schemas.microsoft.com/office/powerpoint/2010/main" val="21176029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C04592-BC39-4622-80F6-C8A486F02876}"/>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26A8189-7AC5-42A7-BCCE-EB15036366FF}"/>
              </a:ext>
            </a:extLst>
          </p:cNvPr>
          <p:cNvSpPr>
            <a:spLocks noGrp="1"/>
          </p:cNvSpPr>
          <p:nvPr>
            <p:ph type="dt" sz="half" idx="10"/>
          </p:nvPr>
        </p:nvSpPr>
        <p:spPr/>
        <p:txBody>
          <a:bodyPr/>
          <a:lstStyle/>
          <a:p>
            <a:fld id="{DA8475DB-6A1C-4C8B-8B05-654002F691A5}" type="datetimeFigureOut">
              <a:rPr lang="en-GB" smtClean="0"/>
              <a:t>17/09/2017</a:t>
            </a:fld>
            <a:endParaRPr lang="en-GB"/>
          </a:p>
        </p:txBody>
      </p:sp>
      <p:sp>
        <p:nvSpPr>
          <p:cNvPr id="4" name="Footer Placeholder 3">
            <a:extLst>
              <a:ext uri="{FF2B5EF4-FFF2-40B4-BE49-F238E27FC236}">
                <a16:creationId xmlns:a16="http://schemas.microsoft.com/office/drawing/2014/main" id="{5367DDED-F541-4D03-B66B-0BCC0096370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9D29A20-2791-43DE-B569-9607C8831F46}"/>
              </a:ext>
            </a:extLst>
          </p:cNvPr>
          <p:cNvSpPr>
            <a:spLocks noGrp="1"/>
          </p:cNvSpPr>
          <p:nvPr>
            <p:ph type="sldNum" sz="quarter" idx="12"/>
          </p:nvPr>
        </p:nvSpPr>
        <p:spPr/>
        <p:txBody>
          <a:bodyPr/>
          <a:lstStyle/>
          <a:p>
            <a:fld id="{E5AE66C4-C621-4C3D-835C-9536376B9D78}" type="slidenum">
              <a:rPr lang="en-GB" smtClean="0"/>
              <a:t>‹#›</a:t>
            </a:fld>
            <a:endParaRPr lang="en-GB"/>
          </a:p>
        </p:txBody>
      </p:sp>
    </p:spTree>
    <p:extLst>
      <p:ext uri="{BB962C8B-B14F-4D97-AF65-F5344CB8AC3E}">
        <p14:creationId xmlns:p14="http://schemas.microsoft.com/office/powerpoint/2010/main" val="26156407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CE07676-8CA2-4B67-86DA-84E6A0A9CF4E}"/>
              </a:ext>
            </a:extLst>
          </p:cNvPr>
          <p:cNvSpPr>
            <a:spLocks noGrp="1"/>
          </p:cNvSpPr>
          <p:nvPr>
            <p:ph type="dt" sz="half" idx="10"/>
          </p:nvPr>
        </p:nvSpPr>
        <p:spPr/>
        <p:txBody>
          <a:bodyPr/>
          <a:lstStyle/>
          <a:p>
            <a:fld id="{DA8475DB-6A1C-4C8B-8B05-654002F691A5}" type="datetimeFigureOut">
              <a:rPr lang="en-GB" smtClean="0"/>
              <a:t>17/09/2017</a:t>
            </a:fld>
            <a:endParaRPr lang="en-GB"/>
          </a:p>
        </p:txBody>
      </p:sp>
      <p:sp>
        <p:nvSpPr>
          <p:cNvPr id="3" name="Footer Placeholder 2">
            <a:extLst>
              <a:ext uri="{FF2B5EF4-FFF2-40B4-BE49-F238E27FC236}">
                <a16:creationId xmlns:a16="http://schemas.microsoft.com/office/drawing/2014/main" id="{DB9D3A05-6162-49EB-9BEC-BEA44A09B2F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E6AE2E49-C234-4098-8744-49251B4F0DDF}"/>
              </a:ext>
            </a:extLst>
          </p:cNvPr>
          <p:cNvSpPr>
            <a:spLocks noGrp="1"/>
          </p:cNvSpPr>
          <p:nvPr>
            <p:ph type="sldNum" sz="quarter" idx="12"/>
          </p:nvPr>
        </p:nvSpPr>
        <p:spPr/>
        <p:txBody>
          <a:bodyPr/>
          <a:lstStyle/>
          <a:p>
            <a:fld id="{E5AE66C4-C621-4C3D-835C-9536376B9D78}" type="slidenum">
              <a:rPr lang="en-GB" smtClean="0"/>
              <a:t>‹#›</a:t>
            </a:fld>
            <a:endParaRPr lang="en-GB"/>
          </a:p>
        </p:txBody>
      </p:sp>
    </p:spTree>
    <p:extLst>
      <p:ext uri="{BB962C8B-B14F-4D97-AF65-F5344CB8AC3E}">
        <p14:creationId xmlns:p14="http://schemas.microsoft.com/office/powerpoint/2010/main" val="37250193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F27C5-04CD-46BE-85E3-541F56F86A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25A8ECE-3302-4C97-A67A-84907374FDB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7252792-B318-40CA-A698-065FB4E908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2B381F0-A32C-4D51-86AF-3B004AA32596}"/>
              </a:ext>
            </a:extLst>
          </p:cNvPr>
          <p:cNvSpPr>
            <a:spLocks noGrp="1"/>
          </p:cNvSpPr>
          <p:nvPr>
            <p:ph type="dt" sz="half" idx="10"/>
          </p:nvPr>
        </p:nvSpPr>
        <p:spPr/>
        <p:txBody>
          <a:bodyPr/>
          <a:lstStyle/>
          <a:p>
            <a:fld id="{DA8475DB-6A1C-4C8B-8B05-654002F691A5}" type="datetimeFigureOut">
              <a:rPr lang="en-GB" smtClean="0"/>
              <a:t>17/09/2017</a:t>
            </a:fld>
            <a:endParaRPr lang="en-GB"/>
          </a:p>
        </p:txBody>
      </p:sp>
      <p:sp>
        <p:nvSpPr>
          <p:cNvPr id="6" name="Footer Placeholder 5">
            <a:extLst>
              <a:ext uri="{FF2B5EF4-FFF2-40B4-BE49-F238E27FC236}">
                <a16:creationId xmlns:a16="http://schemas.microsoft.com/office/drawing/2014/main" id="{A22FEC6E-91D9-4F07-8D4B-1C9FBF21F9B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DAFAD96-6FC3-49EF-9041-961C7A6CF809}"/>
              </a:ext>
            </a:extLst>
          </p:cNvPr>
          <p:cNvSpPr>
            <a:spLocks noGrp="1"/>
          </p:cNvSpPr>
          <p:nvPr>
            <p:ph type="sldNum" sz="quarter" idx="12"/>
          </p:nvPr>
        </p:nvSpPr>
        <p:spPr/>
        <p:txBody>
          <a:bodyPr/>
          <a:lstStyle/>
          <a:p>
            <a:fld id="{E5AE66C4-C621-4C3D-835C-9536376B9D78}" type="slidenum">
              <a:rPr lang="en-GB" smtClean="0"/>
              <a:t>‹#›</a:t>
            </a:fld>
            <a:endParaRPr lang="en-GB"/>
          </a:p>
        </p:txBody>
      </p:sp>
    </p:spTree>
    <p:extLst>
      <p:ext uri="{BB962C8B-B14F-4D97-AF65-F5344CB8AC3E}">
        <p14:creationId xmlns:p14="http://schemas.microsoft.com/office/powerpoint/2010/main" val="7967045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6F0461-2181-4827-9F7C-08C8326CF1D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46B5A31-C29C-41CF-9CEC-3163BE76462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D2FA609-1A1C-4ECC-9C22-9ED5510B74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C290FA6-7B4E-4E1F-89A4-BD1C5E17EA12}"/>
              </a:ext>
            </a:extLst>
          </p:cNvPr>
          <p:cNvSpPr>
            <a:spLocks noGrp="1"/>
          </p:cNvSpPr>
          <p:nvPr>
            <p:ph type="dt" sz="half" idx="10"/>
          </p:nvPr>
        </p:nvSpPr>
        <p:spPr/>
        <p:txBody>
          <a:bodyPr/>
          <a:lstStyle/>
          <a:p>
            <a:fld id="{DA8475DB-6A1C-4C8B-8B05-654002F691A5}" type="datetimeFigureOut">
              <a:rPr lang="en-GB" smtClean="0"/>
              <a:t>17/09/2017</a:t>
            </a:fld>
            <a:endParaRPr lang="en-GB"/>
          </a:p>
        </p:txBody>
      </p:sp>
      <p:sp>
        <p:nvSpPr>
          <p:cNvPr id="6" name="Footer Placeholder 5">
            <a:extLst>
              <a:ext uri="{FF2B5EF4-FFF2-40B4-BE49-F238E27FC236}">
                <a16:creationId xmlns:a16="http://schemas.microsoft.com/office/drawing/2014/main" id="{A636BC4C-294E-4DEC-BAB0-9636C6DE20F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6E2E4AE-47F8-4CCB-8C5F-F76616D0AA09}"/>
              </a:ext>
            </a:extLst>
          </p:cNvPr>
          <p:cNvSpPr>
            <a:spLocks noGrp="1"/>
          </p:cNvSpPr>
          <p:nvPr>
            <p:ph type="sldNum" sz="quarter" idx="12"/>
          </p:nvPr>
        </p:nvSpPr>
        <p:spPr/>
        <p:txBody>
          <a:bodyPr/>
          <a:lstStyle/>
          <a:p>
            <a:fld id="{E5AE66C4-C621-4C3D-835C-9536376B9D78}" type="slidenum">
              <a:rPr lang="en-GB" smtClean="0"/>
              <a:t>‹#›</a:t>
            </a:fld>
            <a:endParaRPr lang="en-GB"/>
          </a:p>
        </p:txBody>
      </p:sp>
    </p:spTree>
    <p:extLst>
      <p:ext uri="{BB962C8B-B14F-4D97-AF65-F5344CB8AC3E}">
        <p14:creationId xmlns:p14="http://schemas.microsoft.com/office/powerpoint/2010/main" val="6374896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2341878-51CD-4D3D-80EF-942EC6B8429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8A284E1-3D57-4CB5-91B3-366A86DED07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06454DA-A071-4ED9-8B90-E0A3DCE2A09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8475DB-6A1C-4C8B-8B05-654002F691A5}" type="datetimeFigureOut">
              <a:rPr lang="en-GB" smtClean="0"/>
              <a:t>17/09/2017</a:t>
            </a:fld>
            <a:endParaRPr lang="en-GB"/>
          </a:p>
        </p:txBody>
      </p:sp>
      <p:sp>
        <p:nvSpPr>
          <p:cNvPr id="5" name="Footer Placeholder 4">
            <a:extLst>
              <a:ext uri="{FF2B5EF4-FFF2-40B4-BE49-F238E27FC236}">
                <a16:creationId xmlns:a16="http://schemas.microsoft.com/office/drawing/2014/main" id="{A761913A-AD00-4E74-8801-46D96C9FAFC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620966AD-77ED-4AAE-9A13-1F5AC174DB7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AE66C4-C621-4C3D-835C-9536376B9D78}" type="slidenum">
              <a:rPr lang="en-GB" smtClean="0"/>
              <a:t>‹#›</a:t>
            </a:fld>
            <a:endParaRPr lang="en-GB"/>
          </a:p>
        </p:txBody>
      </p:sp>
    </p:spTree>
    <p:extLst>
      <p:ext uri="{BB962C8B-B14F-4D97-AF65-F5344CB8AC3E}">
        <p14:creationId xmlns:p14="http://schemas.microsoft.com/office/powerpoint/2010/main" val="33495560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BCBAFA-C023-46E7-BF90-54FFAFA13451}"/>
              </a:ext>
            </a:extLst>
          </p:cNvPr>
          <p:cNvSpPr>
            <a:spLocks noGrp="1"/>
          </p:cNvSpPr>
          <p:nvPr>
            <p:ph type="ctrTitle"/>
          </p:nvPr>
        </p:nvSpPr>
        <p:spPr/>
        <p:txBody>
          <a:bodyPr/>
          <a:lstStyle/>
          <a:p>
            <a:r>
              <a:rPr lang="en-GB" dirty="0"/>
              <a:t>3NF</a:t>
            </a:r>
          </a:p>
        </p:txBody>
      </p:sp>
      <p:sp>
        <p:nvSpPr>
          <p:cNvPr id="3" name="Subtitle 2">
            <a:extLst>
              <a:ext uri="{FF2B5EF4-FFF2-40B4-BE49-F238E27FC236}">
                <a16:creationId xmlns:a16="http://schemas.microsoft.com/office/drawing/2014/main" id="{CE0EA1C1-2C7B-442A-B9E7-6CCCA4B71F47}"/>
              </a:ext>
            </a:extLst>
          </p:cNvPr>
          <p:cNvSpPr>
            <a:spLocks noGrp="1"/>
          </p:cNvSpPr>
          <p:nvPr>
            <p:ph type="subTitle" idx="1"/>
          </p:nvPr>
        </p:nvSpPr>
        <p:spPr/>
        <p:txBody>
          <a:bodyPr/>
          <a:lstStyle/>
          <a:p>
            <a:endParaRPr lang="en-GB"/>
          </a:p>
        </p:txBody>
      </p:sp>
    </p:spTree>
    <p:extLst>
      <p:ext uri="{BB962C8B-B14F-4D97-AF65-F5344CB8AC3E}">
        <p14:creationId xmlns:p14="http://schemas.microsoft.com/office/powerpoint/2010/main" val="22872467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3F869D-A555-4600-872D-F5674EC4B2BF}"/>
              </a:ext>
            </a:extLst>
          </p:cNvPr>
          <p:cNvSpPr>
            <a:spLocks noGrp="1"/>
          </p:cNvSpPr>
          <p:nvPr>
            <p:ph type="title"/>
          </p:nvPr>
        </p:nvSpPr>
        <p:spPr/>
        <p:txBody>
          <a:bodyPr/>
          <a:lstStyle/>
          <a:p>
            <a:r>
              <a:rPr lang="en-GB" dirty="0"/>
              <a:t>Normalisation and Design</a:t>
            </a:r>
          </a:p>
        </p:txBody>
      </p:sp>
      <p:sp>
        <p:nvSpPr>
          <p:cNvPr id="3" name="Content Placeholder 2">
            <a:extLst>
              <a:ext uri="{FF2B5EF4-FFF2-40B4-BE49-F238E27FC236}">
                <a16:creationId xmlns:a16="http://schemas.microsoft.com/office/drawing/2014/main" id="{D34E3A3E-C962-4125-BBE0-B81FC02C89C6}"/>
              </a:ext>
            </a:extLst>
          </p:cNvPr>
          <p:cNvSpPr>
            <a:spLocks noGrp="1"/>
          </p:cNvSpPr>
          <p:nvPr>
            <p:ph idx="1"/>
          </p:nvPr>
        </p:nvSpPr>
        <p:spPr/>
        <p:txBody>
          <a:bodyPr/>
          <a:lstStyle/>
          <a:p>
            <a:r>
              <a:rPr lang="en-GB" dirty="0"/>
              <a:t>Normalisation is related to DB design </a:t>
            </a:r>
          </a:p>
          <a:p>
            <a:r>
              <a:rPr lang="en-GB" dirty="0"/>
              <a:t>A database should normally be in 3NF at least</a:t>
            </a:r>
          </a:p>
          <a:p>
            <a:r>
              <a:rPr lang="en-GB" dirty="0"/>
              <a:t>If your design leads to a non-3NF DB, then you might want to revise it</a:t>
            </a:r>
          </a:p>
          <a:p>
            <a:r>
              <a:rPr lang="en-GB" dirty="0"/>
              <a:t>When you find you have a non-3NF DB</a:t>
            </a:r>
          </a:p>
          <a:p>
            <a:r>
              <a:rPr lang="en-GB" dirty="0"/>
              <a:t>Identify the FDs that are causing a problem</a:t>
            </a:r>
          </a:p>
          <a:p>
            <a:r>
              <a:rPr lang="en-GB" dirty="0"/>
              <a:t>Think if they will lead to any insert, update, or delete anomalies</a:t>
            </a:r>
          </a:p>
          <a:p>
            <a:r>
              <a:rPr lang="en-GB" dirty="0"/>
              <a:t>Try to remove them</a:t>
            </a:r>
          </a:p>
        </p:txBody>
      </p:sp>
    </p:spTree>
    <p:extLst>
      <p:ext uri="{BB962C8B-B14F-4D97-AF65-F5344CB8AC3E}">
        <p14:creationId xmlns:p14="http://schemas.microsoft.com/office/powerpoint/2010/main" val="32647225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BA5ACF-99D8-4A7A-AF72-494A374A56E2}"/>
              </a:ext>
            </a:extLst>
          </p:cNvPr>
          <p:cNvSpPr>
            <a:spLocks noGrp="1"/>
          </p:cNvSpPr>
          <p:nvPr>
            <p:ph type="title"/>
          </p:nvPr>
        </p:nvSpPr>
        <p:spPr>
          <a:xfrm>
            <a:off x="431800" y="147412"/>
            <a:ext cx="10515600" cy="1325563"/>
          </a:xfrm>
        </p:spPr>
        <p:txBody>
          <a:bodyPr/>
          <a:lstStyle/>
          <a:p>
            <a:r>
              <a:rPr lang="en-GB" dirty="0"/>
              <a:t>Design example 1</a:t>
            </a:r>
          </a:p>
        </p:txBody>
      </p:sp>
      <p:pic>
        <p:nvPicPr>
          <p:cNvPr id="4098" name="Picture 2" descr="https://www.tutorialcup.com/images/dbms/er-model-into-tables/specialization.png">
            <a:extLst>
              <a:ext uri="{FF2B5EF4-FFF2-40B4-BE49-F238E27FC236}">
                <a16:creationId xmlns:a16="http://schemas.microsoft.com/office/drawing/2014/main" id="{2F95952F-A969-441D-80E3-7434248ED5B3}"/>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86970" y="1357773"/>
            <a:ext cx="9681029" cy="50091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300992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451B8B-33B3-4760-8333-8286D8AC7887}"/>
              </a:ext>
            </a:extLst>
          </p:cNvPr>
          <p:cNvSpPr>
            <a:spLocks noGrp="1"/>
          </p:cNvSpPr>
          <p:nvPr>
            <p:ph type="title"/>
          </p:nvPr>
        </p:nvSpPr>
        <p:spPr>
          <a:xfrm>
            <a:off x="141514" y="103868"/>
            <a:ext cx="10515600" cy="1158875"/>
          </a:xfrm>
        </p:spPr>
        <p:txBody>
          <a:bodyPr/>
          <a:lstStyle/>
          <a:p>
            <a:r>
              <a:rPr lang="en-GB" dirty="0"/>
              <a:t>Design example 2</a:t>
            </a:r>
          </a:p>
        </p:txBody>
      </p:sp>
      <p:pic>
        <p:nvPicPr>
          <p:cNvPr id="5122" name="Picture 2" descr="https://www.tutorialcup.com/images/dbms/er-model-into-tables/Transform-ER-Diagram-into-Tables.png">
            <a:extLst>
              <a:ext uri="{FF2B5EF4-FFF2-40B4-BE49-F238E27FC236}">
                <a16:creationId xmlns:a16="http://schemas.microsoft.com/office/drawing/2014/main" id="{42BEE35C-2312-4C31-BD5A-BD9A19BBBA32}"/>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30514" y="1437381"/>
            <a:ext cx="10029371" cy="50764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439104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4BD4D9-A76F-400A-81C9-6811AC5DBD06}"/>
              </a:ext>
            </a:extLst>
          </p:cNvPr>
          <p:cNvSpPr>
            <a:spLocks noGrp="1"/>
          </p:cNvSpPr>
          <p:nvPr>
            <p:ph type="title"/>
          </p:nvPr>
        </p:nvSpPr>
        <p:spPr/>
        <p:txBody>
          <a:bodyPr/>
          <a:lstStyle/>
          <a:p>
            <a:r>
              <a:rPr lang="en-GB" b="1" dirty="0"/>
              <a:t>Entity–Relationship</a:t>
            </a:r>
            <a:r>
              <a:rPr lang="en-GB" dirty="0"/>
              <a:t> model (</a:t>
            </a:r>
            <a:r>
              <a:rPr lang="en-GB" b="1" dirty="0"/>
              <a:t>ER</a:t>
            </a:r>
            <a:r>
              <a:rPr lang="en-GB" dirty="0"/>
              <a:t> model)</a:t>
            </a:r>
          </a:p>
        </p:txBody>
      </p:sp>
      <p:pic>
        <p:nvPicPr>
          <p:cNvPr id="6146" name="Picture 2" descr="https://www.tutorialcup.com/images/dbms/er-model-into-tables/Self-Referencing-M-N-relation.png">
            <a:extLst>
              <a:ext uri="{FF2B5EF4-FFF2-40B4-BE49-F238E27FC236}">
                <a16:creationId xmlns:a16="http://schemas.microsoft.com/office/drawing/2014/main" id="{B6CB01D7-18F2-401E-B6A1-B3551C253CAE}"/>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164114" y="1796697"/>
            <a:ext cx="6386285" cy="4802092"/>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Rounded Corners 3">
            <a:extLst>
              <a:ext uri="{FF2B5EF4-FFF2-40B4-BE49-F238E27FC236}">
                <a16:creationId xmlns:a16="http://schemas.microsoft.com/office/drawing/2014/main" id="{61872F8B-F9A8-4D5E-A420-90F4E9426D6F}"/>
              </a:ext>
            </a:extLst>
          </p:cNvPr>
          <p:cNvSpPr/>
          <p:nvPr/>
        </p:nvSpPr>
        <p:spPr>
          <a:xfrm>
            <a:off x="6821714" y="5660571"/>
            <a:ext cx="1451429" cy="812800"/>
          </a:xfrm>
          <a:prstGeom prst="roundRect">
            <a:avLst/>
          </a:prstGeom>
          <a:noFill/>
          <a:ln>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GB"/>
          </a:p>
        </p:txBody>
      </p:sp>
    </p:spTree>
    <p:extLst>
      <p:ext uri="{BB962C8B-B14F-4D97-AF65-F5344CB8AC3E}">
        <p14:creationId xmlns:p14="http://schemas.microsoft.com/office/powerpoint/2010/main" val="11787353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4D34E8-7CB4-47C8-A00B-972D3C13A89E}"/>
              </a:ext>
            </a:extLst>
          </p:cNvPr>
          <p:cNvSpPr>
            <a:spLocks noGrp="1"/>
          </p:cNvSpPr>
          <p:nvPr>
            <p:ph type="title"/>
          </p:nvPr>
        </p:nvSpPr>
        <p:spPr/>
        <p:txBody>
          <a:bodyPr/>
          <a:lstStyle/>
          <a:p>
            <a:r>
              <a:rPr lang="en-GB" dirty="0"/>
              <a:t>Physical data model </a:t>
            </a:r>
          </a:p>
        </p:txBody>
      </p:sp>
      <p:sp>
        <p:nvSpPr>
          <p:cNvPr id="3" name="Content Placeholder 2">
            <a:extLst>
              <a:ext uri="{FF2B5EF4-FFF2-40B4-BE49-F238E27FC236}">
                <a16:creationId xmlns:a16="http://schemas.microsoft.com/office/drawing/2014/main" id="{B4ECDC4B-D5F6-4DD1-84E9-EBB2BA3FF7A8}"/>
              </a:ext>
            </a:extLst>
          </p:cNvPr>
          <p:cNvSpPr>
            <a:spLocks noGrp="1"/>
          </p:cNvSpPr>
          <p:nvPr>
            <p:ph idx="1"/>
          </p:nvPr>
        </p:nvSpPr>
        <p:spPr>
          <a:xfrm>
            <a:off x="655320" y="1530204"/>
            <a:ext cx="10515600" cy="1198929"/>
          </a:xfrm>
        </p:spPr>
        <p:txBody>
          <a:bodyPr>
            <a:normAutofit lnSpcReduction="10000"/>
          </a:bodyPr>
          <a:lstStyle/>
          <a:p>
            <a:r>
              <a:rPr lang="en-GB" dirty="0"/>
              <a:t>Physical data model represent the model where it describes how data are stored in computer memory, how they are scattered and ordered in the memory, and how they would be retrieved from memory. </a:t>
            </a:r>
          </a:p>
        </p:txBody>
      </p:sp>
      <p:pic>
        <p:nvPicPr>
          <p:cNvPr id="8194" name="Picture 2" descr="https://www.tutorialcup.com/images/dbms/physical-data-models/physical-data.png">
            <a:extLst>
              <a:ext uri="{FF2B5EF4-FFF2-40B4-BE49-F238E27FC236}">
                <a16:creationId xmlns:a16="http://schemas.microsoft.com/office/drawing/2014/main" id="{0ECAEB3B-80E3-431F-97A4-64353BAAE1B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27565" y="2694061"/>
            <a:ext cx="7259864" cy="38434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975917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D50DE6-7945-46CD-A70C-9734D82EA1A3}"/>
              </a:ext>
            </a:extLst>
          </p:cNvPr>
          <p:cNvSpPr>
            <a:spLocks noGrp="1"/>
          </p:cNvSpPr>
          <p:nvPr>
            <p:ph type="title"/>
          </p:nvPr>
        </p:nvSpPr>
        <p:spPr/>
        <p:txBody>
          <a:bodyPr/>
          <a:lstStyle/>
          <a:p>
            <a:r>
              <a:rPr lang="en-GB" dirty="0"/>
              <a:t>Just for remaining</a:t>
            </a:r>
          </a:p>
        </p:txBody>
      </p:sp>
      <p:pic>
        <p:nvPicPr>
          <p:cNvPr id="7170" name="Picture 2" descr="components-of-database">
            <a:extLst>
              <a:ext uri="{FF2B5EF4-FFF2-40B4-BE49-F238E27FC236}">
                <a16:creationId xmlns:a16="http://schemas.microsoft.com/office/drawing/2014/main" id="{894C16A4-5E08-42A6-B93B-FF170B7D334A}"/>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414731" y="1515754"/>
            <a:ext cx="7756211" cy="51157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381475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65ECD3-93F5-45FF-B595-A9F2FF0B7864}"/>
              </a:ext>
            </a:extLst>
          </p:cNvPr>
          <p:cNvSpPr>
            <a:spLocks noGrp="1"/>
          </p:cNvSpPr>
          <p:nvPr>
            <p:ph type="title"/>
          </p:nvPr>
        </p:nvSpPr>
        <p:spPr/>
        <p:txBody>
          <a:bodyPr/>
          <a:lstStyle/>
          <a:p>
            <a:r>
              <a:rPr lang="en-GB" dirty="0"/>
              <a:t>Step 1: Create first normal form (1NF) </a:t>
            </a:r>
          </a:p>
        </p:txBody>
      </p:sp>
      <p:sp>
        <p:nvSpPr>
          <p:cNvPr id="3" name="Content Placeholder 2">
            <a:extLst>
              <a:ext uri="{FF2B5EF4-FFF2-40B4-BE49-F238E27FC236}">
                <a16:creationId xmlns:a16="http://schemas.microsoft.com/office/drawing/2014/main" id="{6F75F913-0451-47C9-B2B1-CDD5700E5FA3}"/>
              </a:ext>
            </a:extLst>
          </p:cNvPr>
          <p:cNvSpPr>
            <a:spLocks noGrp="1"/>
          </p:cNvSpPr>
          <p:nvPr>
            <p:ph idx="1"/>
          </p:nvPr>
        </p:nvSpPr>
        <p:spPr/>
        <p:txBody>
          <a:bodyPr/>
          <a:lstStyle/>
          <a:p>
            <a:r>
              <a:rPr lang="en-GB" dirty="0"/>
              <a:t>The database normalization process involves getting data to conform to progressive normal forms, and a higher level of database normalization cannot be achieved unless the previous levels have been satisfied. First normal form is the basic level of database normalization.</a:t>
            </a:r>
          </a:p>
          <a:p>
            <a:r>
              <a:rPr lang="en-GB" dirty="0"/>
              <a:t>For 1NF, ensure that the values in each column of a table are atomic; which means they are unique, containing no sets of values. </a:t>
            </a:r>
          </a:p>
        </p:txBody>
      </p:sp>
    </p:spTree>
    <p:extLst>
      <p:ext uri="{BB962C8B-B14F-4D97-AF65-F5344CB8AC3E}">
        <p14:creationId xmlns:p14="http://schemas.microsoft.com/office/powerpoint/2010/main" val="35049424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CDEBFB-7FB8-4B6F-8F95-5A967FB90B0F}"/>
              </a:ext>
            </a:extLst>
          </p:cNvPr>
          <p:cNvSpPr>
            <a:spLocks noGrp="1"/>
          </p:cNvSpPr>
          <p:nvPr>
            <p:ph type="title"/>
          </p:nvPr>
        </p:nvSpPr>
        <p:spPr/>
        <p:txBody>
          <a:bodyPr>
            <a:normAutofit fontScale="90000"/>
          </a:bodyPr>
          <a:lstStyle/>
          <a:p>
            <a:br>
              <a:rPr lang="en-GB" dirty="0"/>
            </a:br>
            <a:r>
              <a:rPr lang="en-GB" dirty="0"/>
              <a:t>Step 2: Define relationships </a:t>
            </a:r>
            <a:br>
              <a:rPr lang="en-GB" dirty="0"/>
            </a:br>
            <a:endParaRPr lang="en-GB" dirty="0"/>
          </a:p>
        </p:txBody>
      </p:sp>
      <p:sp>
        <p:nvSpPr>
          <p:cNvPr id="3" name="Content Placeholder 2">
            <a:extLst>
              <a:ext uri="{FF2B5EF4-FFF2-40B4-BE49-F238E27FC236}">
                <a16:creationId xmlns:a16="http://schemas.microsoft.com/office/drawing/2014/main" id="{4F5149F0-3C2A-460C-8926-8F34EDBB1F4E}"/>
              </a:ext>
            </a:extLst>
          </p:cNvPr>
          <p:cNvSpPr>
            <a:spLocks noGrp="1"/>
          </p:cNvSpPr>
          <p:nvPr>
            <p:ph idx="1"/>
          </p:nvPr>
        </p:nvSpPr>
        <p:spPr/>
        <p:txBody>
          <a:bodyPr/>
          <a:lstStyle/>
          <a:p>
            <a:r>
              <a:rPr lang="en-GB" dirty="0"/>
              <a:t>Three types of relations can be established:</a:t>
            </a:r>
          </a:p>
          <a:p>
            <a:r>
              <a:rPr lang="en-GB" dirty="0"/>
              <a:t>One-to-(Zero or)-one (Example: marriage)</a:t>
            </a:r>
          </a:p>
          <a:p>
            <a:r>
              <a:rPr lang="en-GB" dirty="0"/>
              <a:t>One-to-(Zero or)-many (Example: kids)</a:t>
            </a:r>
          </a:p>
          <a:p>
            <a:r>
              <a:rPr lang="en-GB" dirty="0"/>
              <a:t>Many-to-many (Example: </a:t>
            </a:r>
            <a:r>
              <a:rPr lang="en-GB" dirty="0" err="1"/>
              <a:t>facebook</a:t>
            </a:r>
            <a:r>
              <a:rPr lang="en-GB" dirty="0"/>
              <a:t>)</a:t>
            </a:r>
          </a:p>
          <a:p>
            <a:pPr marL="0" indent="0">
              <a:buNone/>
            </a:pPr>
            <a:endParaRPr lang="en-GB" dirty="0"/>
          </a:p>
        </p:txBody>
      </p:sp>
      <p:sp>
        <p:nvSpPr>
          <p:cNvPr id="4" name="TextBox 3">
            <a:extLst>
              <a:ext uri="{FF2B5EF4-FFF2-40B4-BE49-F238E27FC236}">
                <a16:creationId xmlns:a16="http://schemas.microsoft.com/office/drawing/2014/main" id="{6D7F8269-2BDA-4123-9E53-FDC9BF5025F9}"/>
              </a:ext>
            </a:extLst>
          </p:cNvPr>
          <p:cNvSpPr txBox="1"/>
          <p:nvPr/>
        </p:nvSpPr>
        <p:spPr>
          <a:xfrm>
            <a:off x="4501662" y="4346917"/>
            <a:ext cx="6977575" cy="2554545"/>
          </a:xfrm>
          <a:prstGeom prst="rect">
            <a:avLst/>
          </a:prstGeom>
          <a:noFill/>
        </p:spPr>
        <p:txBody>
          <a:bodyPr wrap="square" rtlCol="0">
            <a:spAutoFit/>
          </a:bodyPr>
          <a:lstStyle/>
          <a:p>
            <a:r>
              <a:rPr lang="en-GB" sz="3200" dirty="0"/>
              <a:t>2NF is about the relations between the composite key columns and non-key columns. That means the non-key columns have to depend on the whole composite key</a:t>
            </a:r>
          </a:p>
        </p:txBody>
      </p:sp>
    </p:spTree>
    <p:extLst>
      <p:ext uri="{BB962C8B-B14F-4D97-AF65-F5344CB8AC3E}">
        <p14:creationId xmlns:p14="http://schemas.microsoft.com/office/powerpoint/2010/main" val="22298162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43E4A6-AE42-4538-AD5E-1B5B4C047BF4}"/>
              </a:ext>
            </a:extLst>
          </p:cNvPr>
          <p:cNvSpPr>
            <a:spLocks noGrp="1"/>
          </p:cNvSpPr>
          <p:nvPr>
            <p:ph type="title"/>
          </p:nvPr>
        </p:nvSpPr>
        <p:spPr/>
        <p:txBody>
          <a:bodyPr/>
          <a:lstStyle/>
          <a:p>
            <a:r>
              <a:rPr lang="en-GB" b="1" dirty="0"/>
              <a:t>Step 4: Third Normal Form (3NF) </a:t>
            </a:r>
            <a:endParaRPr lang="en-GB" dirty="0"/>
          </a:p>
        </p:txBody>
      </p:sp>
      <p:sp>
        <p:nvSpPr>
          <p:cNvPr id="3" name="Content Placeholder 2">
            <a:extLst>
              <a:ext uri="{FF2B5EF4-FFF2-40B4-BE49-F238E27FC236}">
                <a16:creationId xmlns:a16="http://schemas.microsoft.com/office/drawing/2014/main" id="{FEC463F9-2578-4A13-9642-A45998BFFF41}"/>
              </a:ext>
            </a:extLst>
          </p:cNvPr>
          <p:cNvSpPr>
            <a:spLocks noGrp="1"/>
          </p:cNvSpPr>
          <p:nvPr>
            <p:ph idx="1"/>
          </p:nvPr>
        </p:nvSpPr>
        <p:spPr/>
        <p:txBody>
          <a:bodyPr>
            <a:normAutofit/>
          </a:bodyPr>
          <a:lstStyle/>
          <a:p>
            <a:r>
              <a:rPr lang="en-GB" sz="3600" dirty="0"/>
              <a:t>This requires that all columns depend directly on the primary key.</a:t>
            </a:r>
          </a:p>
          <a:p>
            <a:r>
              <a:rPr lang="en-GB" sz="3600" dirty="0"/>
              <a:t>Tables violate the 3NF when one column depends on another column which in turn depends on the primary key. (A transitive dependency)</a:t>
            </a:r>
          </a:p>
        </p:txBody>
      </p:sp>
    </p:spTree>
    <p:extLst>
      <p:ext uri="{BB962C8B-B14F-4D97-AF65-F5344CB8AC3E}">
        <p14:creationId xmlns:p14="http://schemas.microsoft.com/office/powerpoint/2010/main" val="20424865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61AB4-22D0-42DB-9B76-DC2FED14EDF4}"/>
              </a:ext>
            </a:extLst>
          </p:cNvPr>
          <p:cNvSpPr>
            <a:spLocks noGrp="1"/>
          </p:cNvSpPr>
          <p:nvPr>
            <p:ph type="title"/>
          </p:nvPr>
        </p:nvSpPr>
        <p:spPr/>
        <p:txBody>
          <a:bodyPr/>
          <a:lstStyle/>
          <a:p>
            <a:r>
              <a:rPr lang="en-GB" dirty="0"/>
              <a:t>2NF to 3NF Example</a:t>
            </a:r>
          </a:p>
        </p:txBody>
      </p:sp>
      <p:pic>
        <p:nvPicPr>
          <p:cNvPr id="4" name="Content Placeholder 3">
            <a:extLst>
              <a:ext uri="{FF2B5EF4-FFF2-40B4-BE49-F238E27FC236}">
                <a16:creationId xmlns:a16="http://schemas.microsoft.com/office/drawing/2014/main" id="{810AC8CF-6C13-4718-B4DA-2B747A49D6A4}"/>
              </a:ext>
            </a:extLst>
          </p:cNvPr>
          <p:cNvPicPr>
            <a:picLocks noGrp="1" noChangeAspect="1"/>
          </p:cNvPicPr>
          <p:nvPr>
            <p:ph idx="1"/>
          </p:nvPr>
        </p:nvPicPr>
        <p:blipFill>
          <a:blip r:embed="rId2"/>
          <a:stretch>
            <a:fillRect/>
          </a:stretch>
        </p:blipFill>
        <p:spPr>
          <a:xfrm>
            <a:off x="824702" y="2191657"/>
            <a:ext cx="11288415" cy="3875314"/>
          </a:xfrm>
          <a:prstGeom prst="rect">
            <a:avLst/>
          </a:prstGeom>
        </p:spPr>
      </p:pic>
    </p:spTree>
    <p:extLst>
      <p:ext uri="{BB962C8B-B14F-4D97-AF65-F5344CB8AC3E}">
        <p14:creationId xmlns:p14="http://schemas.microsoft.com/office/powerpoint/2010/main" val="39020834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Figure A-2: flattened orders spreadsheet">
            <a:extLst>
              <a:ext uri="{FF2B5EF4-FFF2-40B4-BE49-F238E27FC236}">
                <a16:creationId xmlns:a16="http://schemas.microsoft.com/office/drawing/2014/main" id="{AC8C8EFE-589A-45FD-B3ED-58A70E6BC203}"/>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3542" y="93776"/>
            <a:ext cx="12080485" cy="166245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Figure B: orders table">
            <a:extLst>
              <a:ext uri="{FF2B5EF4-FFF2-40B4-BE49-F238E27FC236}">
                <a16:creationId xmlns:a16="http://schemas.microsoft.com/office/drawing/2014/main" id="{0E65CB90-1B72-40ED-AEF9-0139ECD810F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2659" y="1893433"/>
            <a:ext cx="10382250" cy="159067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Figure G: order_items and items table">
            <a:extLst>
              <a:ext uri="{FF2B5EF4-FFF2-40B4-BE49-F238E27FC236}">
                <a16:creationId xmlns:a16="http://schemas.microsoft.com/office/drawing/2014/main" id="{7FAE6CE9-AF9D-4279-AD4F-38794F52A6B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3816" y="3791631"/>
            <a:ext cx="8654279" cy="2739797"/>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0CA87E52-6D7B-4B94-AD07-57AD7F86C3CF}"/>
              </a:ext>
            </a:extLst>
          </p:cNvPr>
          <p:cNvSpPr txBox="1"/>
          <p:nvPr/>
        </p:nvSpPr>
        <p:spPr>
          <a:xfrm>
            <a:off x="9158515" y="4107543"/>
            <a:ext cx="2815772" cy="2246769"/>
          </a:xfrm>
          <a:prstGeom prst="rect">
            <a:avLst/>
          </a:prstGeom>
          <a:noFill/>
        </p:spPr>
        <p:txBody>
          <a:bodyPr wrap="square" rtlCol="0">
            <a:spAutoFit/>
          </a:bodyPr>
          <a:lstStyle/>
          <a:p>
            <a:r>
              <a:rPr lang="en-GB" sz="2800" i="1" dirty="0"/>
              <a:t>Each order can have many items; each item can belong to many orders.</a:t>
            </a:r>
            <a:endParaRPr lang="en-GB" sz="2800" dirty="0"/>
          </a:p>
        </p:txBody>
      </p:sp>
    </p:spTree>
    <p:extLst>
      <p:ext uri="{BB962C8B-B14F-4D97-AF65-F5344CB8AC3E}">
        <p14:creationId xmlns:p14="http://schemas.microsoft.com/office/powerpoint/2010/main" val="26887572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874D24-B3BE-44DA-B34C-EB0535F8838C}"/>
              </a:ext>
            </a:extLst>
          </p:cNvPr>
          <p:cNvSpPr>
            <a:spLocks noGrp="1"/>
          </p:cNvSpPr>
          <p:nvPr>
            <p:ph type="title"/>
          </p:nvPr>
        </p:nvSpPr>
        <p:spPr/>
        <p:txBody>
          <a:bodyPr>
            <a:normAutofit/>
          </a:bodyPr>
          <a:lstStyle/>
          <a:p>
            <a:r>
              <a:rPr lang="en-GB" b="1" dirty="0"/>
              <a:t>Third Normal Form: No Dependencies on Non-Key Attributes</a:t>
            </a:r>
            <a:endParaRPr lang="en-GB" dirty="0"/>
          </a:p>
        </p:txBody>
      </p:sp>
      <p:pic>
        <p:nvPicPr>
          <p:cNvPr id="2050" name="Picture 2" descr="Figure K">
            <a:extLst>
              <a:ext uri="{FF2B5EF4-FFF2-40B4-BE49-F238E27FC236}">
                <a16:creationId xmlns:a16="http://schemas.microsoft.com/office/drawing/2014/main" id="{84E69AB0-2D46-45FF-87A0-B8D39077B84A}"/>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59543" y="1913736"/>
            <a:ext cx="10125176" cy="4196777"/>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Rounded Corners 3">
            <a:extLst>
              <a:ext uri="{FF2B5EF4-FFF2-40B4-BE49-F238E27FC236}">
                <a16:creationId xmlns:a16="http://schemas.microsoft.com/office/drawing/2014/main" id="{2254A5C6-81B9-4725-A044-99AE41E19DA4}"/>
              </a:ext>
            </a:extLst>
          </p:cNvPr>
          <p:cNvSpPr/>
          <p:nvPr/>
        </p:nvSpPr>
        <p:spPr>
          <a:xfrm>
            <a:off x="6574971" y="2148114"/>
            <a:ext cx="1422400" cy="1567543"/>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1399377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Figure J.1">
            <a:extLst>
              <a:ext uri="{FF2B5EF4-FFF2-40B4-BE49-F238E27FC236}">
                <a16:creationId xmlns:a16="http://schemas.microsoft.com/office/drawing/2014/main" id="{22914327-DAF6-4BAC-BE24-DB99593919DE}"/>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94302" y="1299474"/>
            <a:ext cx="11469223" cy="5007429"/>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037546E2-5BF6-42E3-891A-70D4A2E0419A}"/>
              </a:ext>
            </a:extLst>
          </p:cNvPr>
          <p:cNvSpPr txBox="1"/>
          <p:nvPr/>
        </p:nvSpPr>
        <p:spPr>
          <a:xfrm>
            <a:off x="5312229" y="653143"/>
            <a:ext cx="2336800" cy="646331"/>
          </a:xfrm>
          <a:prstGeom prst="rect">
            <a:avLst/>
          </a:prstGeom>
          <a:noFill/>
        </p:spPr>
        <p:txBody>
          <a:bodyPr wrap="square" rtlCol="0">
            <a:spAutoFit/>
          </a:bodyPr>
          <a:lstStyle/>
          <a:p>
            <a:r>
              <a:rPr lang="en-GB" sz="3600" dirty="0">
                <a:solidFill>
                  <a:srgbClr val="FF0000"/>
                </a:solidFill>
              </a:rPr>
              <a:t>id</a:t>
            </a:r>
          </a:p>
        </p:txBody>
      </p:sp>
      <p:cxnSp>
        <p:nvCxnSpPr>
          <p:cNvPr id="6" name="Straight Arrow Connector 5">
            <a:extLst>
              <a:ext uri="{FF2B5EF4-FFF2-40B4-BE49-F238E27FC236}">
                <a16:creationId xmlns:a16="http://schemas.microsoft.com/office/drawing/2014/main" id="{90FF2E22-EE34-412C-859F-D200C3E8E7C1}"/>
              </a:ext>
            </a:extLst>
          </p:cNvPr>
          <p:cNvCxnSpPr>
            <a:stCxn id="4" idx="2"/>
          </p:cNvCxnSpPr>
          <p:nvPr/>
        </p:nvCxnSpPr>
        <p:spPr>
          <a:xfrm>
            <a:off x="6480629" y="1299474"/>
            <a:ext cx="60848" cy="740341"/>
          </a:xfrm>
          <a:prstGeom prst="straightConnector1">
            <a:avLst/>
          </a:prstGeom>
          <a:ln w="38100" cap="flat" cmpd="sng" algn="ctr">
            <a:solidFill>
              <a:schemeClr val="accent2"/>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8" name="Straight Connector 7">
            <a:extLst>
              <a:ext uri="{FF2B5EF4-FFF2-40B4-BE49-F238E27FC236}">
                <a16:creationId xmlns:a16="http://schemas.microsoft.com/office/drawing/2014/main" id="{C5183D3B-F017-4EB9-B200-9CD977AB8325}"/>
              </a:ext>
            </a:extLst>
          </p:cNvPr>
          <p:cNvCxnSpPr/>
          <p:nvPr/>
        </p:nvCxnSpPr>
        <p:spPr>
          <a:xfrm flipH="1">
            <a:off x="6541477" y="2250831"/>
            <a:ext cx="436098" cy="50643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2B696763-AA23-4521-803D-813E29507B9A}"/>
              </a:ext>
            </a:extLst>
          </p:cNvPr>
          <p:cNvCxnSpPr/>
          <p:nvPr/>
        </p:nvCxnSpPr>
        <p:spPr>
          <a:xfrm>
            <a:off x="6541477" y="2250831"/>
            <a:ext cx="436098" cy="39389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900096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1173</TotalTime>
  <Words>269</Words>
  <Application>Microsoft Office PowerPoint</Application>
  <PresentationFormat>Widescreen</PresentationFormat>
  <Paragraphs>31</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3NF</vt:lpstr>
      <vt:lpstr>Just for remaining</vt:lpstr>
      <vt:lpstr>Step 1: Create first normal form (1NF) </vt:lpstr>
      <vt:lpstr> Step 2: Define relationships  </vt:lpstr>
      <vt:lpstr>Step 4: Third Normal Form (3NF) </vt:lpstr>
      <vt:lpstr>2NF to 3NF Example</vt:lpstr>
      <vt:lpstr>PowerPoint Presentation</vt:lpstr>
      <vt:lpstr>Third Normal Form: No Dependencies on Non-Key Attributes</vt:lpstr>
      <vt:lpstr>PowerPoint Presentation</vt:lpstr>
      <vt:lpstr>Normalisation and Design</vt:lpstr>
      <vt:lpstr>Design example 1</vt:lpstr>
      <vt:lpstr>Design example 2</vt:lpstr>
      <vt:lpstr>Entity–Relationship model (ER model)</vt:lpstr>
      <vt:lpstr>Physical data model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Erika Matsak</dc:creator>
  <cp:lastModifiedBy>Erika Matsak</cp:lastModifiedBy>
  <cp:revision>23</cp:revision>
  <dcterms:created xsi:type="dcterms:W3CDTF">2017-09-17T14:48:49Z</dcterms:created>
  <dcterms:modified xsi:type="dcterms:W3CDTF">2017-09-18T10:22:24Z</dcterms:modified>
</cp:coreProperties>
</file>